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4" r:id="rId5"/>
    <p:sldId id="263" r:id="rId6"/>
    <p:sldId id="261" r:id="rId7"/>
    <p:sldId id="262" r:id="rId8"/>
    <p:sldId id="259" r:id="rId9"/>
    <p:sldId id="260" r:id="rId10"/>
    <p:sldId id="265" r:id="rId11"/>
    <p:sldId id="266" r:id="rId12"/>
    <p:sldId id="267" r:id="rId13"/>
    <p:sldId id="269"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76"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85A9A-6190-48BA-954C-29E125CC0E84}" type="datetimeFigureOut">
              <a:rPr lang="en-ZA" smtClean="0"/>
              <a:pPr/>
              <a:t>2016/03/10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79EF273-6C64-4FA2-9047-38A555718F09}"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85A9A-6190-48BA-954C-29E125CC0E84}" type="datetimeFigureOut">
              <a:rPr lang="en-ZA" smtClean="0"/>
              <a:pPr/>
              <a:t>2016/03/10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EF273-6C64-4FA2-9047-38A555718F09}"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google.co.za/url?sa=t&amp;rct=j&amp;q=&amp;esrc=s&amp;frm=1&amp;source=images&amp;cd=&amp;cad=rja&amp;ved=0CAQQjRw&amp;url=http://www.ceco.net/free-autocad-blocks/symbols/north-arrows/top-plan-view/drawings-north-arrow-10-compass-rose-dwg-dxf-28.html&amp;ei=XwnqUv6vCsOrhQe9lIG4AQ&amp;usg=AFQjCNG6YRAKvUUvRCzkmLm11TdeXVjuIA&amp;sig2=ZygkX3cIDlz2rQ5q50iZSw&amp;bvm=bv.60444564,d.ZG4" TargetMode="External"/><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80"/>
            <a:ext cx="9144000" cy="923330"/>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5400" b="1" dirty="0" smtClean="0">
                <a:ln w="11430"/>
                <a:solidFill>
                  <a:srgbClr val="003300"/>
                </a:solidFill>
                <a:effectLst>
                  <a:outerShdw blurRad="50800" dist="39000" dir="5460000" algn="tl">
                    <a:srgbClr val="000000">
                      <a:alpha val="38000"/>
                    </a:srgbClr>
                  </a:outerShdw>
                </a:effectLst>
              </a:rPr>
              <a:t>WATER DOOP</a:t>
            </a:r>
            <a:endParaRPr lang="en-ZA" sz="5400" b="1" dirty="0">
              <a:ln w="11430"/>
              <a:solidFill>
                <a:srgbClr val="003300"/>
              </a:solidFill>
              <a:effectLst>
                <a:outerShdw blurRad="50800" dist="39000" dir="5460000" algn="tl">
                  <a:srgbClr val="000000">
                    <a:alpha val="38000"/>
                  </a:srgbClr>
                </a:outerShdw>
              </a:effectLst>
            </a:endParaRPr>
          </a:p>
        </p:txBody>
      </p:sp>
      <p:pic>
        <p:nvPicPr>
          <p:cNvPr id="2" name="Picture 2" descr="C:\Users\vanzyl.j\Desktop\jesus-baptism.jpg"/>
          <p:cNvPicPr>
            <a:picLocks noChangeAspect="1" noChangeArrowheads="1"/>
          </p:cNvPicPr>
          <p:nvPr/>
        </p:nvPicPr>
        <p:blipFill>
          <a:blip r:embed="rId2"/>
          <a:srcRect/>
          <a:stretch>
            <a:fillRect/>
          </a:stretch>
        </p:blipFill>
        <p:spPr bwMode="auto">
          <a:xfrm>
            <a:off x="971600" y="1700808"/>
            <a:ext cx="7077565" cy="4697734"/>
          </a:xfrm>
          <a:prstGeom prst="rect">
            <a:avLst/>
          </a:prstGeom>
          <a:ln>
            <a:noFill/>
          </a:ln>
          <a:effectLst>
            <a:outerShdw blurRad="50800" dist="50800" dir="5400000" algn="ctr" rotWithShape="0">
              <a:srgbClr val="003300"/>
            </a:outerShdw>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5632311"/>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70C0"/>
                </a:solidFill>
              </a:rPr>
              <a:t>Hand 1:1  </a:t>
            </a:r>
            <a:r>
              <a:rPr lang="nl-NL" sz="2400" dirty="0" smtClean="0"/>
              <a:t>En terwyl Apollos in Korinthe was, het Paulus die boonste landstreke deurgereis en in Éfese gekom; en daar het hy sommige dissipels gevind </a:t>
            </a:r>
          </a:p>
          <a:p>
            <a:r>
              <a:rPr lang="nl-NL" sz="2400" b="1" dirty="0" smtClean="0">
                <a:solidFill>
                  <a:srgbClr val="0070C0"/>
                </a:solidFill>
              </a:rPr>
              <a:t>Hand 19:2  </a:t>
            </a:r>
            <a:r>
              <a:rPr lang="nl-NL" sz="2400" dirty="0" smtClean="0"/>
              <a:t>en hulle gevra: Het julle die Heilige Gees ontvang toe julle gelowig geword het? En hulle antwoord hom: Ons het nie eens gehoor dat daar ‘n Heilige Gees is nie. </a:t>
            </a:r>
          </a:p>
          <a:p>
            <a:r>
              <a:rPr lang="nl-NL" sz="2400" b="1" dirty="0" smtClean="0">
                <a:solidFill>
                  <a:srgbClr val="0070C0"/>
                </a:solidFill>
              </a:rPr>
              <a:t>Hand 19:3  </a:t>
            </a:r>
            <a:r>
              <a:rPr lang="nl-NL" sz="2400" dirty="0" smtClean="0"/>
              <a:t>En hy vra hulle: </a:t>
            </a:r>
            <a:r>
              <a:rPr lang="nl-NL" sz="2400" b="1" dirty="0" smtClean="0">
                <a:solidFill>
                  <a:srgbClr val="C00000"/>
                </a:solidFill>
              </a:rPr>
              <a:t>Met watter doop is julle dan gedoop? </a:t>
            </a:r>
            <a:r>
              <a:rPr lang="nl-NL" sz="2400" dirty="0" smtClean="0"/>
              <a:t>En hulle antwoord: Met die doop van Johannes. </a:t>
            </a:r>
          </a:p>
          <a:p>
            <a:r>
              <a:rPr lang="nl-NL" sz="2400" b="1" dirty="0" smtClean="0">
                <a:solidFill>
                  <a:srgbClr val="0070C0"/>
                </a:solidFill>
              </a:rPr>
              <a:t>Hand 19:4  </a:t>
            </a:r>
            <a:r>
              <a:rPr lang="nl-NL" sz="2400" dirty="0" smtClean="0"/>
              <a:t>Daarop sê Paulus: Johannes het met die doop van bekering gedoop en aan die volk gesê dat hulle moes glo in die Een wat ná hom kom, dit is in Christus Jesus. </a:t>
            </a:r>
          </a:p>
          <a:p>
            <a:r>
              <a:rPr lang="nl-NL" sz="2400" b="1" dirty="0" smtClean="0">
                <a:solidFill>
                  <a:srgbClr val="0070C0"/>
                </a:solidFill>
              </a:rPr>
              <a:t>Hand 19:5  </a:t>
            </a:r>
            <a:r>
              <a:rPr lang="nl-NL" sz="2400" b="1" dirty="0" smtClean="0">
                <a:solidFill>
                  <a:srgbClr val="C00000"/>
                </a:solidFill>
              </a:rPr>
              <a:t>En toe hulle dit hoor, is hulle gedoop </a:t>
            </a:r>
            <a:r>
              <a:rPr lang="nl-NL" sz="2400" dirty="0" smtClean="0"/>
              <a:t>in die Naam van die Here Jesus. </a:t>
            </a:r>
          </a:p>
          <a:p>
            <a:r>
              <a:rPr lang="nl-NL" sz="2400" dirty="0" smtClean="0"/>
              <a:t>Hnd 19:6  En Paulus het hulle die hande opgelê, en die Heilige Gees het op hulle gekom, en hulle het met tale gespreek en geprofeteer. </a:t>
            </a:r>
          </a:p>
        </p:txBody>
      </p:sp>
      <p:sp>
        <p:nvSpPr>
          <p:cNvPr id="3" name="Wave 2"/>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6001643"/>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70C0"/>
                </a:solidFill>
              </a:rPr>
              <a:t>Hand 2:38  </a:t>
            </a:r>
            <a:r>
              <a:rPr lang="nl-NL" sz="2400" dirty="0" smtClean="0"/>
              <a:t>En Petrus sê vir hulle: Bekeer julle, en laat elkeen van julle </a:t>
            </a:r>
            <a:r>
              <a:rPr lang="nl-NL" sz="2400" b="1" dirty="0" smtClean="0">
                <a:solidFill>
                  <a:srgbClr val="C00000"/>
                </a:solidFill>
              </a:rPr>
              <a:t>gedoop</a:t>
            </a:r>
            <a:r>
              <a:rPr lang="nl-NL" sz="2400" dirty="0" smtClean="0"/>
              <a:t> word in die Naam van Jesus Christus tot vergewing van sondes, en julle sal die gawe van die Heilige Gees ontvang. </a:t>
            </a:r>
          </a:p>
          <a:p>
            <a:endParaRPr lang="nl-NL" sz="2400" b="1" dirty="0" smtClean="0">
              <a:solidFill>
                <a:srgbClr val="0070C0"/>
              </a:solidFill>
            </a:endParaRPr>
          </a:p>
          <a:p>
            <a:r>
              <a:rPr lang="nl-NL" sz="2400" b="1" dirty="0" smtClean="0">
                <a:solidFill>
                  <a:srgbClr val="0070C0"/>
                </a:solidFill>
              </a:rPr>
              <a:t>Hand 10:44  </a:t>
            </a:r>
            <a:r>
              <a:rPr lang="nl-NL" sz="2400" dirty="0" smtClean="0"/>
              <a:t>En toe Petrus nog besig was om hierdie woorde te spreek, het die Heilige Gees op almal geval wat die woord gehoor het. </a:t>
            </a:r>
          </a:p>
          <a:p>
            <a:r>
              <a:rPr lang="nl-NL" sz="2400" b="1" dirty="0" smtClean="0">
                <a:solidFill>
                  <a:srgbClr val="0070C0"/>
                </a:solidFill>
              </a:rPr>
              <a:t>Hand 10:45  </a:t>
            </a:r>
            <a:r>
              <a:rPr lang="nl-NL" sz="2400" dirty="0" smtClean="0"/>
              <a:t>En die gelowiges uit die besnydenis, almal wat saam met Petrus gekom het, was verbaas dat die gawe van die Heilige Gees ook op die heidene uitgestort is. </a:t>
            </a:r>
          </a:p>
          <a:p>
            <a:r>
              <a:rPr lang="nl-NL" sz="2400" b="1" dirty="0" smtClean="0">
                <a:solidFill>
                  <a:srgbClr val="0070C0"/>
                </a:solidFill>
              </a:rPr>
              <a:t>Hand 10:46  </a:t>
            </a:r>
            <a:r>
              <a:rPr lang="nl-NL" sz="2400" dirty="0" smtClean="0"/>
              <a:t>Want hulle het gehoor hoe hulle in tale spreek en God groot maak. Toe het Petrus begin spreek: </a:t>
            </a:r>
          </a:p>
          <a:p>
            <a:r>
              <a:rPr lang="nl-NL" sz="2400" b="1" dirty="0" smtClean="0">
                <a:solidFill>
                  <a:srgbClr val="0070C0"/>
                </a:solidFill>
              </a:rPr>
              <a:t>Hand 10:47  </a:t>
            </a:r>
            <a:r>
              <a:rPr lang="nl-NL" sz="2400" dirty="0" smtClean="0"/>
              <a:t>Niemand kan tog die water weer, dat hierdie mense, wat net soos ons die Heilige Gees ontvang het, </a:t>
            </a:r>
            <a:r>
              <a:rPr lang="nl-NL" sz="2400" b="1" dirty="0" smtClean="0">
                <a:solidFill>
                  <a:srgbClr val="C00000"/>
                </a:solidFill>
              </a:rPr>
              <a:t>nie gedoop word nie</a:t>
            </a:r>
            <a:r>
              <a:rPr lang="nl-NL" sz="2400" dirty="0" smtClean="0"/>
              <a:t>? </a:t>
            </a:r>
          </a:p>
          <a:p>
            <a:r>
              <a:rPr lang="nl-NL" sz="2400" b="1" dirty="0" smtClean="0">
                <a:solidFill>
                  <a:srgbClr val="0070C0"/>
                </a:solidFill>
              </a:rPr>
              <a:t>Hand 10:48  </a:t>
            </a:r>
            <a:r>
              <a:rPr lang="nl-NL" sz="2400" dirty="0" smtClean="0"/>
              <a:t>En hy het beveel dat </a:t>
            </a:r>
            <a:r>
              <a:rPr lang="nl-NL" sz="2400" b="1" dirty="0" smtClean="0">
                <a:solidFill>
                  <a:srgbClr val="C00000"/>
                </a:solidFill>
              </a:rPr>
              <a:t>hulle gedoop moet word</a:t>
            </a:r>
            <a:r>
              <a:rPr lang="nl-NL" sz="2400" dirty="0" smtClean="0"/>
              <a:t> in die Naam van die Here. Toe het hulle hom gevra om nog ‘n paar dae te bly. </a:t>
            </a:r>
          </a:p>
          <a:p>
            <a:endParaRPr lang="nl-NL" sz="2400" dirty="0" smtClean="0"/>
          </a:p>
        </p:txBody>
      </p:sp>
      <p:sp>
        <p:nvSpPr>
          <p:cNvPr id="3" name="Wave 2"/>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4154984"/>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70C0"/>
                </a:solidFill>
              </a:rPr>
              <a:t>Rom 6:3  </a:t>
            </a:r>
            <a:r>
              <a:rPr lang="nl-NL" sz="2400" dirty="0" smtClean="0"/>
              <a:t>Of weet julle nie dat ons almal wat in Christus Jesus gedoop is, in sy dood gedoop is nie? </a:t>
            </a:r>
          </a:p>
          <a:p>
            <a:r>
              <a:rPr lang="nl-NL" sz="2400" b="1" dirty="0" smtClean="0">
                <a:solidFill>
                  <a:srgbClr val="0070C0"/>
                </a:solidFill>
              </a:rPr>
              <a:t>Rom 6:4  </a:t>
            </a:r>
            <a:r>
              <a:rPr lang="nl-NL" sz="2400" dirty="0" smtClean="0"/>
              <a:t>Ons is dus saam met Hom begrawe deur die doop in die dood, sodat net soos Christus uit die dode opgewek is deur die heerlikheid van die Vader, ons ook so in ‘n nuwe lewe kan wandel. </a:t>
            </a:r>
          </a:p>
          <a:p>
            <a:r>
              <a:rPr lang="nl-NL" sz="2400" b="1" dirty="0" smtClean="0">
                <a:solidFill>
                  <a:srgbClr val="0070C0"/>
                </a:solidFill>
              </a:rPr>
              <a:t>Rom 6:5  </a:t>
            </a:r>
            <a:r>
              <a:rPr lang="nl-NL" sz="2400" dirty="0" smtClean="0"/>
              <a:t>Want as ons met Hom saamgegroei het deur die gelykvormigheid aan sy dood, sal ons dit tog ook wees deur dié aan sy opstanding; </a:t>
            </a:r>
          </a:p>
          <a:p>
            <a:r>
              <a:rPr lang="nl-NL" sz="2400" b="1" dirty="0" smtClean="0">
                <a:solidFill>
                  <a:srgbClr val="0070C0"/>
                </a:solidFill>
              </a:rPr>
              <a:t>Rom 6:6  </a:t>
            </a:r>
            <a:r>
              <a:rPr lang="nl-NL" sz="2400" dirty="0" smtClean="0"/>
              <a:t>aangesien ons dit weet dat ons oue mens saam gekruisig is, sodat die liggaam van die sonde tot niet gemaak sou word en ons nie meer die sonde sou dien nie. </a:t>
            </a:r>
          </a:p>
        </p:txBody>
      </p:sp>
      <p:sp>
        <p:nvSpPr>
          <p:cNvPr id="3" name="Wave 2"/>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4524315"/>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70C0"/>
                </a:solidFill>
              </a:rPr>
              <a:t>Kol 2:9  </a:t>
            </a:r>
            <a:r>
              <a:rPr lang="nl-NL" sz="2400" dirty="0" smtClean="0"/>
              <a:t>Want in Hom woon al die volheid van die Godheid liggaamlik; </a:t>
            </a:r>
          </a:p>
          <a:p>
            <a:endParaRPr lang="nl-NL" sz="2400" b="1" dirty="0" smtClean="0">
              <a:solidFill>
                <a:srgbClr val="0070C0"/>
              </a:solidFill>
            </a:endParaRPr>
          </a:p>
          <a:p>
            <a:r>
              <a:rPr lang="nl-NL" sz="2400" b="1" dirty="0" smtClean="0">
                <a:solidFill>
                  <a:srgbClr val="0070C0"/>
                </a:solidFill>
              </a:rPr>
              <a:t>Mat 28:19  </a:t>
            </a:r>
            <a:r>
              <a:rPr lang="nl-NL" sz="2400" dirty="0" smtClean="0"/>
              <a:t>Gaan dan heen, maak dissipels van al die nasies, en doop hulle in die Naam van die Vader en die Seun en die Heilige Gees; en leer hulle om alles te onderhou wat Ek julle beveel het.</a:t>
            </a:r>
          </a:p>
          <a:p>
            <a:endParaRPr lang="nl-NL" sz="2400" dirty="0" smtClean="0"/>
          </a:p>
          <a:p>
            <a:r>
              <a:rPr lang="nl-NL" sz="2400" b="1" dirty="0" smtClean="0">
                <a:solidFill>
                  <a:srgbClr val="0070C0"/>
                </a:solidFill>
              </a:rPr>
              <a:t>Hand 8:37  </a:t>
            </a:r>
            <a:r>
              <a:rPr lang="nl-NL" sz="2400" dirty="0" smtClean="0"/>
              <a:t>Toe sê Filippus: As u glo met u hele hart, is dit geoorloof. En hy antwoord en sê: Ek glo dat Jesus Christus die Seun van God is. </a:t>
            </a:r>
          </a:p>
          <a:p>
            <a:r>
              <a:rPr lang="nl-NL" sz="2400" b="1" dirty="0" smtClean="0">
                <a:solidFill>
                  <a:srgbClr val="0070C0"/>
                </a:solidFill>
              </a:rPr>
              <a:t>Hand 8:38  </a:t>
            </a:r>
            <a:r>
              <a:rPr lang="nl-NL" sz="2400" dirty="0" smtClean="0"/>
              <a:t>En hy het beveel dat die wa moes stilhou; en hulle het altwee in die water afgeklim, Filippus en die hofdienaar; en hy het hom gedoop. </a:t>
            </a:r>
          </a:p>
          <a:p>
            <a:endParaRPr lang="nl-NL" sz="2400" dirty="0" smtClean="0"/>
          </a:p>
        </p:txBody>
      </p:sp>
      <p:sp>
        <p:nvSpPr>
          <p:cNvPr id="3" name="Wave 2"/>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2308324"/>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70C0"/>
                </a:solidFill>
              </a:rPr>
              <a:t>Hnd 9:17  </a:t>
            </a:r>
            <a:r>
              <a:rPr lang="nl-NL" sz="2400" dirty="0" smtClean="0"/>
              <a:t>En Ananías het gegaan en in die huis gekom en hom die hande opgelê en gesê: Saul, broeder, die Here het my gestuur, naamlik Jesus wat aan jou verskyn het op die pad waarmee jy gekom het, sodat jy weer kan sien en met die Heilige Gees vervul word. </a:t>
            </a:r>
          </a:p>
          <a:p>
            <a:r>
              <a:rPr lang="nl-NL" sz="2400" b="1" dirty="0" smtClean="0">
                <a:solidFill>
                  <a:srgbClr val="0070C0"/>
                </a:solidFill>
              </a:rPr>
              <a:t>Hnd 9:18  </a:t>
            </a:r>
            <a:r>
              <a:rPr lang="nl-NL" sz="2400" dirty="0" smtClean="0"/>
              <a:t>En dadelik het daar iets soos skille van sy oë afgeval, en hy kon onmiddellik weer sien; en hy het opgestaan en is gedoop.</a:t>
            </a:r>
          </a:p>
        </p:txBody>
      </p:sp>
      <p:sp>
        <p:nvSpPr>
          <p:cNvPr id="3" name="Wave 2"/>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629671" y="3276600"/>
            <a:ext cx="1981200" cy="3048000"/>
          </a:xfrm>
          <a:prstGeom prst="rect">
            <a:avLst/>
          </a:prstGeom>
          <a:blipFill dpi="0" rotWithShape="1">
            <a:blip r:embed="rId2">
              <a:alphaModFix amt="49000"/>
            </a:blip>
            <a:srcRec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7315471" y="1676400"/>
            <a:ext cx="609600" cy="381000"/>
          </a:xfrm>
          <a:prstGeom prst="rect">
            <a:avLst/>
          </a:prstGeom>
          <a:blipFill dpi="0" rotWithShape="1">
            <a:blip r:embed="rId2"/>
            <a:srcRec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7315471" y="2057400"/>
            <a:ext cx="609600" cy="914400"/>
          </a:xfrm>
          <a:prstGeom prst="rect">
            <a:avLst/>
          </a:prstGeom>
          <a:blipFill dpi="0" rotWithShape="1">
            <a:blip r:embed="rId2">
              <a:alphaModFix amt="68000"/>
            </a:blip>
            <a:srcRec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6629671" y="3276600"/>
            <a:ext cx="1981200" cy="3048000"/>
          </a:xfrm>
          <a:prstGeom prst="rect">
            <a:avLst/>
          </a:prstGeom>
          <a:blipFill dpi="0" rotWithShape="1">
            <a:blip r:embed="rId2">
              <a:alphaModFix amt="49000"/>
            </a:blip>
            <a:srcRec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Frame 8"/>
          <p:cNvSpPr/>
          <p:nvPr/>
        </p:nvSpPr>
        <p:spPr>
          <a:xfrm>
            <a:off x="6248671" y="990600"/>
            <a:ext cx="2743200" cy="5715000"/>
          </a:xfrm>
          <a:prstGeom prst="frame">
            <a:avLst/>
          </a:prstGeom>
          <a:blipFill dpi="0" rotWithShape="1">
            <a:blip r:embed="rId2">
              <a:alphaModFix amt="47000"/>
            </a:blip>
            <a:srcRec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8" name="Wave 7"/>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Flowchart: Process 11"/>
          <p:cNvSpPr/>
          <p:nvPr/>
        </p:nvSpPr>
        <p:spPr>
          <a:xfrm>
            <a:off x="7315471" y="6324600"/>
            <a:ext cx="685800" cy="381000"/>
          </a:xfrm>
          <a:prstGeom prst="flowChartProcess">
            <a:avLst/>
          </a:prstGeom>
          <a:blipFill dpi="0" rotWithShape="1">
            <a:blip r:embed="rId2">
              <a:alphaModFix amt="90000"/>
            </a:blip>
            <a:srcRec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098" name="Picture 2" descr="https://encrypted-tbn2.gstatic.com/images?q=tbn:ANd9GcS3qS7bdGk8YgRKCj6EQ3_xOFxzr6YHcLvwF9k_Ib_Cl-PEpYfGVQ">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5400000">
            <a:off x="4572000" y="5257800"/>
            <a:ext cx="1457325" cy="1457325"/>
          </a:xfrm>
          <a:prstGeom prst="rect">
            <a:avLst/>
          </a:prstGeom>
          <a:noFill/>
        </p:spPr>
      </p:pic>
      <p:pic>
        <p:nvPicPr>
          <p:cNvPr id="17" name="Picture 2" descr="C:\Users\vanzyl.j\Pictures\Tabernacle altar.jpg"/>
          <p:cNvPicPr>
            <a:picLocks noChangeAspect="1" noChangeArrowheads="1"/>
          </p:cNvPicPr>
          <p:nvPr/>
        </p:nvPicPr>
        <p:blipFill>
          <a:blip r:embed="rId5" cstate="print"/>
          <a:srcRect/>
          <a:stretch>
            <a:fillRect/>
          </a:stretch>
        </p:blipFill>
        <p:spPr bwMode="auto">
          <a:xfrm>
            <a:off x="7239271" y="5257800"/>
            <a:ext cx="914400" cy="649834"/>
          </a:xfrm>
          <a:prstGeom prst="rect">
            <a:avLst/>
          </a:prstGeom>
          <a:noFill/>
        </p:spPr>
      </p:pic>
      <p:pic>
        <p:nvPicPr>
          <p:cNvPr id="18" name="Picture 3" descr="C:\Users\vanzyl.j\Pictures\imagesCACN1QTM.jpg"/>
          <p:cNvPicPr>
            <a:picLocks noChangeAspect="1" noChangeArrowheads="1"/>
          </p:cNvPicPr>
          <p:nvPr/>
        </p:nvPicPr>
        <p:blipFill>
          <a:blip r:embed="rId6"/>
          <a:srcRect/>
          <a:stretch>
            <a:fillRect/>
          </a:stretch>
        </p:blipFill>
        <p:spPr bwMode="auto">
          <a:xfrm>
            <a:off x="7391671" y="3810000"/>
            <a:ext cx="597725" cy="690373"/>
          </a:xfrm>
          <a:prstGeom prst="rect">
            <a:avLst/>
          </a:prstGeom>
          <a:noFill/>
        </p:spPr>
      </p:pic>
      <p:sp>
        <p:nvSpPr>
          <p:cNvPr id="23" name="Rectangle 22"/>
          <p:cNvSpPr/>
          <p:nvPr/>
        </p:nvSpPr>
        <p:spPr>
          <a:xfrm>
            <a:off x="7315471" y="1676400"/>
            <a:ext cx="609600" cy="381000"/>
          </a:xfrm>
          <a:prstGeom prst="rect">
            <a:avLst/>
          </a:prstGeom>
          <a:blipFill dpi="0" rotWithShape="1">
            <a:blip r:embed="rId2"/>
            <a:srcRec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Flowchart: Process 27"/>
          <p:cNvSpPr/>
          <p:nvPr/>
        </p:nvSpPr>
        <p:spPr>
          <a:xfrm>
            <a:off x="7315471" y="6324600"/>
            <a:ext cx="685800" cy="381000"/>
          </a:xfrm>
          <a:prstGeom prst="flowChartProcess">
            <a:avLst/>
          </a:prstGeom>
          <a:blipFill dpi="0" rotWithShape="1">
            <a:blip r:embed="rId2">
              <a:alphaModFix amt="90000"/>
            </a:blip>
            <a:srcRec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extBox 28"/>
          <p:cNvSpPr txBox="1"/>
          <p:nvPr/>
        </p:nvSpPr>
        <p:spPr>
          <a:xfrm>
            <a:off x="6638482" y="2743200"/>
            <a:ext cx="2048318" cy="646331"/>
          </a:xfrm>
          <a:prstGeom prst="rect">
            <a:avLst/>
          </a:prstGeom>
          <a:noFill/>
        </p:spPr>
        <p:txBody>
          <a:bodyPr wrap="none" rtlCol="0">
            <a:spAutoFit/>
          </a:bodyPr>
          <a:lstStyle/>
          <a:p>
            <a:r>
              <a:rPr lang="nl-NL" sz="3600" b="1" dirty="0" smtClean="0">
                <a:solidFill>
                  <a:srgbClr val="FFFF00"/>
                </a:solidFill>
                <a:effectLst>
                  <a:outerShdw blurRad="38100" dist="38100" dir="2700000" algn="tl">
                    <a:srgbClr val="000000">
                      <a:alpha val="43137"/>
                    </a:srgbClr>
                  </a:outerShdw>
                </a:effectLst>
              </a:rPr>
              <a:t>Waarheid</a:t>
            </a:r>
            <a:endParaRPr lang="en-ZA" sz="3600" b="1" dirty="0" smtClean="0">
              <a:solidFill>
                <a:srgbClr val="FFFF00"/>
              </a:solidFill>
              <a:effectLst>
                <a:outerShdw blurRad="38100" dist="38100" dir="2700000" algn="tl">
                  <a:srgbClr val="000000">
                    <a:alpha val="43137"/>
                  </a:srgbClr>
                </a:outerShdw>
              </a:effectLst>
            </a:endParaRPr>
          </a:p>
        </p:txBody>
      </p:sp>
      <p:sp>
        <p:nvSpPr>
          <p:cNvPr id="30" name="TextBox 29"/>
          <p:cNvSpPr txBox="1"/>
          <p:nvPr/>
        </p:nvSpPr>
        <p:spPr>
          <a:xfrm>
            <a:off x="7010400" y="6135469"/>
            <a:ext cx="1038618" cy="646331"/>
          </a:xfrm>
          <a:prstGeom prst="rect">
            <a:avLst/>
          </a:prstGeom>
          <a:noFill/>
        </p:spPr>
        <p:txBody>
          <a:bodyPr wrap="none" rtlCol="0">
            <a:spAutoFit/>
          </a:bodyPr>
          <a:lstStyle/>
          <a:p>
            <a:r>
              <a:rPr lang="nl-NL" sz="3600" b="1" dirty="0" smtClean="0">
                <a:solidFill>
                  <a:srgbClr val="FFFF00"/>
                </a:solidFill>
                <a:effectLst>
                  <a:outerShdw blurRad="38100" dist="38100" dir="2700000" algn="tl">
                    <a:srgbClr val="000000">
                      <a:alpha val="43137"/>
                    </a:srgbClr>
                  </a:outerShdw>
                </a:effectLst>
              </a:rPr>
              <a:t>Weg</a:t>
            </a:r>
            <a:endParaRPr lang="en-ZA" sz="3600" b="1" dirty="0">
              <a:solidFill>
                <a:srgbClr val="FFFF00"/>
              </a:solidFill>
            </a:endParaRPr>
          </a:p>
        </p:txBody>
      </p:sp>
      <p:sp>
        <p:nvSpPr>
          <p:cNvPr id="31" name="TextBox 30"/>
          <p:cNvSpPr txBox="1"/>
          <p:nvPr/>
        </p:nvSpPr>
        <p:spPr>
          <a:xfrm>
            <a:off x="7045686" y="1715869"/>
            <a:ext cx="1183914" cy="646331"/>
          </a:xfrm>
          <a:prstGeom prst="rect">
            <a:avLst/>
          </a:prstGeom>
          <a:noFill/>
        </p:spPr>
        <p:txBody>
          <a:bodyPr wrap="none" rtlCol="0">
            <a:spAutoFit/>
          </a:bodyPr>
          <a:lstStyle/>
          <a:p>
            <a:r>
              <a:rPr lang="nl-NL" sz="3600" b="1" dirty="0" smtClean="0">
                <a:solidFill>
                  <a:srgbClr val="FFFF00"/>
                </a:solidFill>
                <a:effectLst>
                  <a:outerShdw blurRad="38100" dist="38100" dir="2700000" algn="tl">
                    <a:srgbClr val="000000">
                      <a:alpha val="43137"/>
                    </a:srgbClr>
                  </a:outerShdw>
                </a:effectLst>
              </a:rPr>
              <a:t>Lewe</a:t>
            </a:r>
            <a:endParaRPr lang="en-ZA" sz="3600" b="1" dirty="0" smtClean="0">
              <a:solidFill>
                <a:srgbClr val="FFFF00"/>
              </a:solidFill>
              <a:effectLst>
                <a:outerShdw blurRad="38100" dist="38100" dir="2700000" algn="tl">
                  <a:srgbClr val="000000">
                    <a:alpha val="43137"/>
                  </a:srgbClr>
                </a:outerShdw>
              </a:effectLst>
            </a:endParaRPr>
          </a:p>
        </p:txBody>
      </p:sp>
      <p:pic>
        <p:nvPicPr>
          <p:cNvPr id="20" name="Picture 5" descr="C:\Users\vanzyl.j\Pictures\tabernacle candlestick.jpg"/>
          <p:cNvPicPr>
            <a:picLocks noChangeAspect="1" noChangeArrowheads="1"/>
          </p:cNvPicPr>
          <p:nvPr/>
        </p:nvPicPr>
        <p:blipFill>
          <a:blip r:embed="rId7" cstate="print"/>
          <a:srcRect/>
          <a:stretch>
            <a:fillRect/>
          </a:stretch>
        </p:blipFill>
        <p:spPr bwMode="auto">
          <a:xfrm>
            <a:off x="6629129" y="2438400"/>
            <a:ext cx="609871" cy="457810"/>
          </a:xfrm>
          <a:prstGeom prst="rect">
            <a:avLst/>
          </a:prstGeom>
          <a:noFill/>
        </p:spPr>
      </p:pic>
      <p:pic>
        <p:nvPicPr>
          <p:cNvPr id="22" name="Picture 6" descr="C:\Users\vanzyl.j\Pictures\tabernacle10enlargement.jpg"/>
          <p:cNvPicPr>
            <a:picLocks noChangeAspect="1" noChangeArrowheads="1"/>
          </p:cNvPicPr>
          <p:nvPr/>
        </p:nvPicPr>
        <p:blipFill>
          <a:blip r:embed="rId8" cstate="print"/>
          <a:srcRect/>
          <a:stretch>
            <a:fillRect/>
          </a:stretch>
        </p:blipFill>
        <p:spPr bwMode="auto">
          <a:xfrm>
            <a:off x="8001000" y="2454859"/>
            <a:ext cx="609600" cy="440741"/>
          </a:xfrm>
          <a:prstGeom prst="rect">
            <a:avLst/>
          </a:prstGeom>
          <a:noFill/>
        </p:spPr>
      </p:pic>
      <p:pic>
        <p:nvPicPr>
          <p:cNvPr id="24" name="Picture 7" descr="C:\Users\vanzyl.j\Pictures\tabernacle_image19.jpg"/>
          <p:cNvPicPr>
            <a:picLocks noChangeAspect="1" noChangeArrowheads="1"/>
          </p:cNvPicPr>
          <p:nvPr/>
        </p:nvPicPr>
        <p:blipFill>
          <a:blip r:embed="rId9" cstate="print"/>
          <a:srcRect/>
          <a:stretch>
            <a:fillRect/>
          </a:stretch>
        </p:blipFill>
        <p:spPr bwMode="auto">
          <a:xfrm>
            <a:off x="7391671" y="2204002"/>
            <a:ext cx="519495" cy="386798"/>
          </a:xfrm>
          <a:prstGeom prst="rect">
            <a:avLst/>
          </a:prstGeom>
          <a:noFill/>
        </p:spPr>
      </p:pic>
      <p:pic>
        <p:nvPicPr>
          <p:cNvPr id="26" name="Picture 8" descr="C:\Users\vanzyl.j\Pictures\Tabernacle-title-1.jpg"/>
          <p:cNvPicPr>
            <a:picLocks noChangeAspect="1" noChangeArrowheads="1"/>
          </p:cNvPicPr>
          <p:nvPr/>
        </p:nvPicPr>
        <p:blipFill>
          <a:blip r:embed="rId10" cstate="print"/>
          <a:srcRect/>
          <a:stretch>
            <a:fillRect/>
          </a:stretch>
        </p:blipFill>
        <p:spPr bwMode="auto">
          <a:xfrm>
            <a:off x="7315200" y="1363112"/>
            <a:ext cx="715547" cy="465688"/>
          </a:xfrm>
          <a:prstGeom prst="rect">
            <a:avLst/>
          </a:prstGeom>
          <a:noFill/>
        </p:spPr>
      </p:pic>
      <p:sp>
        <p:nvSpPr>
          <p:cNvPr id="5" name="TextBox 4"/>
          <p:cNvSpPr txBox="1"/>
          <p:nvPr/>
        </p:nvSpPr>
        <p:spPr>
          <a:xfrm>
            <a:off x="0" y="762000"/>
            <a:ext cx="9144000" cy="5970865"/>
          </a:xfrm>
          <a:prstGeom prst="rect">
            <a:avLst/>
          </a:prstGeom>
          <a:noFill/>
        </p:spPr>
        <p:txBody>
          <a:bodyPr wrap="square" rtlCol="0">
            <a:spAutoFit/>
          </a:bodyPr>
          <a:lstStyle/>
          <a:p>
            <a:r>
              <a:rPr lang="en-ZA" sz="2800" b="1" dirty="0" err="1" smtClean="0">
                <a:solidFill>
                  <a:schemeClr val="accent2">
                    <a:lumMod val="75000"/>
                  </a:schemeClr>
                </a:solidFill>
                <a:effectLst>
                  <a:outerShdw blurRad="38100" dist="38100" dir="2700000" algn="tl">
                    <a:srgbClr val="000000">
                      <a:alpha val="43137"/>
                    </a:srgbClr>
                  </a:outerShdw>
                </a:effectLst>
              </a:rPr>
              <a:t>BETEKENIS</a:t>
            </a:r>
            <a:r>
              <a:rPr lang="en-ZA" sz="2800" b="1" dirty="0" smtClean="0">
                <a:solidFill>
                  <a:schemeClr val="accent2">
                    <a:lumMod val="75000"/>
                  </a:schemeClr>
                </a:solidFill>
                <a:effectLst>
                  <a:outerShdw blurRad="38100" dist="38100" dir="2700000" algn="tl">
                    <a:srgbClr val="000000">
                      <a:alpha val="43137"/>
                    </a:srgbClr>
                  </a:outerShdw>
                </a:effectLst>
              </a:rPr>
              <a:t> VAN DIE </a:t>
            </a:r>
            <a:r>
              <a:rPr lang="en-ZA" sz="2800" b="1" dirty="0" err="1" smtClean="0">
                <a:solidFill>
                  <a:schemeClr val="accent2">
                    <a:lumMod val="75000"/>
                  </a:schemeClr>
                </a:solidFill>
                <a:effectLst>
                  <a:outerShdw blurRad="38100" dist="38100" dir="2700000" algn="tl">
                    <a:srgbClr val="000000">
                      <a:alpha val="43137"/>
                    </a:srgbClr>
                  </a:outerShdw>
                </a:effectLst>
              </a:rPr>
              <a:t>MEUBLEMENT</a:t>
            </a:r>
            <a:endParaRPr lang="en-ZA" b="1" dirty="0" smtClean="0">
              <a:solidFill>
                <a:schemeClr val="accent2">
                  <a:lumMod val="75000"/>
                </a:schemeClr>
              </a:solidFill>
              <a:effectLst>
                <a:outerShdw blurRad="38100" dist="38100" dir="2700000" algn="tl">
                  <a:srgbClr val="000000">
                    <a:alpha val="43137"/>
                  </a:srgbClr>
                </a:outerShdw>
              </a:effectLst>
            </a:endParaRPr>
          </a:p>
          <a:p>
            <a:r>
              <a:rPr lang="en-ZA" b="1" dirty="0" smtClean="0">
                <a:effectLst>
                  <a:outerShdw blurRad="38100" dist="38100" dir="2700000" algn="tl">
                    <a:srgbClr val="000000">
                      <a:alpha val="43137"/>
                    </a:srgbClr>
                  </a:outerShdw>
                </a:effectLst>
              </a:rPr>
              <a:t> </a:t>
            </a:r>
          </a:p>
          <a:p>
            <a:r>
              <a:rPr lang="en-ZA" sz="2800" b="1" u="sng" dirty="0" err="1" smtClean="0">
                <a:effectLst>
                  <a:outerShdw blurRad="38100" dist="38100" dir="2700000" algn="tl">
                    <a:srgbClr val="000000">
                      <a:alpha val="43137"/>
                    </a:srgbClr>
                  </a:outerShdw>
                </a:effectLst>
              </a:rPr>
              <a:t>Binnehof</a:t>
            </a:r>
            <a:r>
              <a:rPr lang="en-ZA" sz="2800" b="1" dirty="0" smtClean="0">
                <a:effectLst>
                  <a:outerShdw blurRad="38100" dist="38100" dir="2700000" algn="tl">
                    <a:srgbClr val="000000">
                      <a:alpha val="43137"/>
                    </a:srgbClr>
                  </a:outerShdw>
                </a:effectLst>
              </a:rPr>
              <a:t> (</a:t>
            </a:r>
            <a:r>
              <a:rPr lang="en-ZA" sz="2800" b="1" dirty="0" err="1" smtClean="0">
                <a:solidFill>
                  <a:srgbClr val="FFFF00"/>
                </a:solidFill>
                <a:effectLst>
                  <a:outerShdw blurRad="38100" dist="38100" dir="2700000" algn="tl">
                    <a:srgbClr val="000000">
                      <a:alpha val="43137"/>
                    </a:srgbClr>
                  </a:outerShdw>
                </a:effectLst>
              </a:rPr>
              <a:t>Weg</a:t>
            </a:r>
            <a:r>
              <a:rPr lang="en-ZA" sz="2800" b="1" dirty="0" smtClean="0">
                <a:effectLst>
                  <a:outerShdw blurRad="38100" dist="38100" dir="2700000" algn="tl">
                    <a:srgbClr val="000000">
                      <a:alpha val="43137"/>
                    </a:srgbClr>
                  </a:outerShdw>
                </a:effectLst>
              </a:rPr>
              <a:t>)</a:t>
            </a:r>
          </a:p>
          <a:p>
            <a:pPr>
              <a:buFont typeface="Arial" pitchFamily="34" charset="0"/>
              <a:buChar char="•"/>
            </a:pPr>
            <a:r>
              <a:rPr lang="en-ZA" sz="2800" dirty="0" smtClean="0">
                <a:effectLst>
                  <a:outerShdw blurRad="38100" dist="38100" dir="2700000" algn="tl">
                    <a:srgbClr val="000000">
                      <a:alpha val="43137"/>
                    </a:srgbClr>
                  </a:outerShdw>
                </a:effectLst>
              </a:rPr>
              <a:t>  </a:t>
            </a:r>
            <a:r>
              <a:rPr lang="en-ZA" sz="2800" dirty="0" err="1" smtClean="0">
                <a:effectLst>
                  <a:outerShdw blurRad="38100" dist="38100" dir="2700000" algn="tl">
                    <a:srgbClr val="000000">
                      <a:alpha val="43137"/>
                    </a:srgbClr>
                  </a:outerShdw>
                </a:effectLst>
              </a:rPr>
              <a:t>Altaar</a:t>
            </a:r>
            <a:r>
              <a:rPr lang="en-ZA" sz="2800" dirty="0" smtClean="0">
                <a:effectLst>
                  <a:outerShdw blurRad="38100" dist="38100" dir="2700000" algn="tl">
                    <a:srgbClr val="000000">
                      <a:alpha val="43137"/>
                    </a:srgbClr>
                  </a:outerShdw>
                </a:effectLst>
              </a:rPr>
              <a:t> = </a:t>
            </a:r>
            <a:r>
              <a:rPr lang="en-ZA" sz="2800" dirty="0" err="1" smtClean="0">
                <a:solidFill>
                  <a:srgbClr val="0070C0"/>
                </a:solidFill>
                <a:effectLst>
                  <a:outerShdw blurRad="38100" dist="38100" dir="2700000" algn="tl">
                    <a:srgbClr val="000000">
                      <a:alpha val="43137"/>
                    </a:srgbClr>
                  </a:outerShdw>
                </a:effectLst>
              </a:rPr>
              <a:t>Kruis</a:t>
            </a:r>
            <a:r>
              <a:rPr lang="en-ZA" sz="2800" dirty="0" smtClean="0">
                <a:solidFill>
                  <a:srgbClr val="0070C0"/>
                </a:solidFill>
                <a:effectLst>
                  <a:outerShdw blurRad="38100" dist="38100" dir="2700000" algn="tl">
                    <a:srgbClr val="000000">
                      <a:alpha val="43137"/>
                    </a:srgbClr>
                  </a:outerShdw>
                </a:effectLst>
              </a:rPr>
              <a:t> </a:t>
            </a:r>
            <a:r>
              <a:rPr lang="en-ZA" sz="2800" dirty="0" err="1" smtClean="0">
                <a:solidFill>
                  <a:srgbClr val="0070C0"/>
                </a:solidFill>
                <a:effectLst>
                  <a:outerShdw blurRad="38100" dist="38100" dir="2700000" algn="tl">
                    <a:srgbClr val="000000">
                      <a:alpha val="43137"/>
                    </a:srgbClr>
                  </a:outerShdw>
                </a:effectLst>
              </a:rPr>
              <a:t>wat</a:t>
            </a:r>
            <a:r>
              <a:rPr lang="en-ZA" sz="2800" dirty="0" smtClean="0">
                <a:solidFill>
                  <a:srgbClr val="0070C0"/>
                </a:solidFill>
                <a:effectLst>
                  <a:outerShdw blurRad="38100" dist="38100" dir="2700000" algn="tl">
                    <a:srgbClr val="000000">
                      <a:alpha val="43137"/>
                    </a:srgbClr>
                  </a:outerShdw>
                </a:effectLst>
              </a:rPr>
              <a:t> </a:t>
            </a:r>
            <a:r>
              <a:rPr lang="en-ZA" sz="2800" dirty="0" err="1" smtClean="0">
                <a:solidFill>
                  <a:srgbClr val="0070C0"/>
                </a:solidFill>
                <a:effectLst>
                  <a:outerShdw blurRad="38100" dist="38100" dir="2700000" algn="tl">
                    <a:srgbClr val="000000">
                      <a:alpha val="43137"/>
                    </a:srgbClr>
                  </a:outerShdw>
                </a:effectLst>
              </a:rPr>
              <a:t>ons</a:t>
            </a:r>
            <a:r>
              <a:rPr lang="en-ZA" sz="2800" dirty="0" smtClean="0">
                <a:solidFill>
                  <a:srgbClr val="0070C0"/>
                </a:solidFill>
                <a:effectLst>
                  <a:outerShdw blurRad="38100" dist="38100" dir="2700000" algn="tl">
                    <a:srgbClr val="000000">
                      <a:alpha val="43137"/>
                    </a:srgbClr>
                  </a:outerShdw>
                </a:effectLst>
              </a:rPr>
              <a:t> </a:t>
            </a:r>
            <a:r>
              <a:rPr lang="en-ZA" sz="2800" dirty="0" err="1" smtClean="0">
                <a:solidFill>
                  <a:srgbClr val="0070C0"/>
                </a:solidFill>
                <a:effectLst>
                  <a:outerShdw blurRad="38100" dist="38100" dir="2700000" algn="tl">
                    <a:srgbClr val="000000">
                      <a:alpha val="43137"/>
                    </a:srgbClr>
                  </a:outerShdw>
                </a:effectLst>
              </a:rPr>
              <a:t>bekering</a:t>
            </a:r>
            <a:endParaRPr lang="en-ZA" sz="2800" dirty="0" smtClean="0">
              <a:solidFill>
                <a:srgbClr val="0070C0"/>
              </a:solidFill>
              <a:effectLst>
                <a:outerShdw blurRad="38100" dist="38100" dir="2700000" algn="tl">
                  <a:srgbClr val="000000">
                    <a:alpha val="43137"/>
                  </a:srgbClr>
                </a:outerShdw>
              </a:effectLst>
            </a:endParaRPr>
          </a:p>
          <a:p>
            <a:r>
              <a:rPr lang="en-ZA" sz="2800" dirty="0" smtClean="0">
                <a:solidFill>
                  <a:srgbClr val="0070C0"/>
                </a:solidFill>
                <a:effectLst>
                  <a:outerShdw blurRad="38100" dist="38100" dir="2700000" algn="tl">
                    <a:srgbClr val="000000">
                      <a:alpha val="43137"/>
                    </a:srgbClr>
                  </a:outerShdw>
                </a:effectLst>
              </a:rPr>
              <a:t>                  </a:t>
            </a:r>
            <a:r>
              <a:rPr lang="en-ZA" sz="2800" dirty="0" err="1" smtClean="0">
                <a:solidFill>
                  <a:srgbClr val="0070C0"/>
                </a:solidFill>
                <a:effectLst>
                  <a:outerShdw blurRad="38100" dist="38100" dir="2700000" algn="tl">
                    <a:srgbClr val="000000">
                      <a:alpha val="43137"/>
                    </a:srgbClr>
                  </a:outerShdw>
                </a:effectLst>
              </a:rPr>
              <a:t>verteenwoordig</a:t>
            </a:r>
            <a:r>
              <a:rPr lang="en-ZA" sz="2800" dirty="0" smtClean="0">
                <a:solidFill>
                  <a:srgbClr val="0070C0"/>
                </a:solidFill>
                <a:effectLst>
                  <a:outerShdw blurRad="38100" dist="38100" dir="2700000" algn="tl">
                    <a:srgbClr val="000000">
                      <a:alpha val="43137"/>
                    </a:srgbClr>
                  </a:outerShdw>
                </a:effectLst>
              </a:rPr>
              <a:t> (Lam/offer)</a:t>
            </a:r>
          </a:p>
          <a:p>
            <a:pPr>
              <a:buFont typeface="Arial" pitchFamily="34" charset="0"/>
              <a:buChar char="•"/>
            </a:pPr>
            <a:r>
              <a:rPr lang="en-ZA" sz="2800" dirty="0" smtClean="0">
                <a:effectLst>
                  <a:outerShdw blurRad="38100" dist="38100" dir="2700000" algn="tl">
                    <a:srgbClr val="000000">
                      <a:alpha val="43137"/>
                    </a:srgbClr>
                  </a:outerShdw>
                </a:effectLst>
              </a:rPr>
              <a:t> </a:t>
            </a:r>
            <a:r>
              <a:rPr lang="en-ZA" sz="2800" dirty="0" err="1" smtClean="0">
                <a:effectLst>
                  <a:outerShdw blurRad="38100" dist="38100" dir="2700000" algn="tl">
                    <a:srgbClr val="000000">
                      <a:alpha val="43137"/>
                    </a:srgbClr>
                  </a:outerShdw>
                </a:effectLst>
              </a:rPr>
              <a:t>Koper</a:t>
            </a:r>
            <a:r>
              <a:rPr lang="en-ZA" sz="2800" dirty="0" smtClean="0">
                <a:effectLst>
                  <a:outerShdw blurRad="38100" dist="38100" dir="2700000" algn="tl">
                    <a:srgbClr val="000000">
                      <a:alpha val="43137"/>
                    </a:srgbClr>
                  </a:outerShdw>
                </a:effectLst>
              </a:rPr>
              <a:t> Waskom = </a:t>
            </a:r>
            <a:r>
              <a:rPr lang="en-ZA" sz="2800" dirty="0" err="1" smtClean="0">
                <a:solidFill>
                  <a:srgbClr val="0070C0"/>
                </a:solidFill>
                <a:effectLst>
                  <a:outerShdw blurRad="38100" dist="38100" dir="2700000" algn="tl">
                    <a:srgbClr val="000000">
                      <a:alpha val="43137"/>
                    </a:srgbClr>
                  </a:outerShdw>
                </a:effectLst>
              </a:rPr>
              <a:t>Bekeringsdoop</a:t>
            </a:r>
            <a:r>
              <a:rPr lang="en-ZA" sz="2800" dirty="0" smtClean="0">
                <a:solidFill>
                  <a:srgbClr val="0070C0"/>
                </a:solidFill>
                <a:effectLst>
                  <a:outerShdw blurRad="38100" dist="38100" dir="2700000" algn="tl">
                    <a:srgbClr val="000000">
                      <a:alpha val="43137"/>
                    </a:srgbClr>
                  </a:outerShdw>
                </a:effectLst>
              </a:rPr>
              <a:t>/</a:t>
            </a:r>
            <a:r>
              <a:rPr lang="en-ZA" sz="2800" dirty="0" err="1" smtClean="0">
                <a:solidFill>
                  <a:srgbClr val="0070C0"/>
                </a:solidFill>
                <a:effectLst>
                  <a:outerShdw blurRad="38100" dist="38100" dir="2700000" algn="tl">
                    <a:srgbClr val="000000">
                      <a:alpha val="43137"/>
                    </a:srgbClr>
                  </a:outerShdw>
                </a:effectLst>
              </a:rPr>
              <a:t>Heilig</a:t>
            </a:r>
            <a:r>
              <a:rPr lang="en-ZA" sz="2800" dirty="0" smtClean="0">
                <a:solidFill>
                  <a:srgbClr val="0070C0"/>
                </a:solidFill>
                <a:effectLst>
                  <a:outerShdw blurRad="38100" dist="38100" dir="2700000" algn="tl">
                    <a:srgbClr val="000000">
                      <a:alpha val="43137"/>
                    </a:srgbClr>
                  </a:outerShdw>
                </a:effectLst>
              </a:rPr>
              <a:t>-</a:t>
            </a:r>
          </a:p>
          <a:p>
            <a:pPr lvl="6"/>
            <a:r>
              <a:rPr lang="en-ZA" sz="2800" dirty="0" smtClean="0">
                <a:solidFill>
                  <a:srgbClr val="0070C0"/>
                </a:solidFill>
                <a:effectLst>
                  <a:outerShdw blurRad="38100" dist="38100" dir="2700000" algn="tl">
                    <a:srgbClr val="000000">
                      <a:alpha val="43137"/>
                    </a:srgbClr>
                  </a:outerShdw>
                </a:effectLst>
              </a:rPr>
              <a:t>making</a:t>
            </a:r>
          </a:p>
          <a:p>
            <a:r>
              <a:rPr lang="nl-NL" sz="2800" b="1" u="sng" dirty="0" smtClean="0">
                <a:effectLst>
                  <a:outerShdw blurRad="38100" dist="38100" dir="2700000" algn="tl">
                    <a:srgbClr val="000000">
                      <a:alpha val="43137"/>
                    </a:srgbClr>
                  </a:outerShdw>
                </a:effectLst>
              </a:rPr>
              <a:t>Heilige</a:t>
            </a:r>
            <a:r>
              <a:rPr lang="nl-NL" sz="2800" b="1" dirty="0" smtClean="0">
                <a:effectLst>
                  <a:outerShdw blurRad="38100" dist="38100" dir="2700000" algn="tl">
                    <a:srgbClr val="000000">
                      <a:alpha val="43137"/>
                    </a:srgbClr>
                  </a:outerShdw>
                </a:effectLst>
              </a:rPr>
              <a:t> </a:t>
            </a:r>
            <a:r>
              <a:rPr lang="en-ZA" sz="2800" b="1" dirty="0" smtClean="0">
                <a:effectLst>
                  <a:outerShdw blurRad="38100" dist="38100" dir="2700000" algn="tl">
                    <a:srgbClr val="000000">
                      <a:alpha val="43137"/>
                    </a:srgbClr>
                  </a:outerShdw>
                </a:effectLst>
              </a:rPr>
              <a:t>(</a:t>
            </a:r>
            <a:r>
              <a:rPr lang="en-ZA" sz="2800" b="1" dirty="0" err="1" smtClean="0">
                <a:solidFill>
                  <a:srgbClr val="FFFF00"/>
                </a:solidFill>
                <a:effectLst>
                  <a:outerShdw blurRad="38100" dist="38100" dir="2700000" algn="tl">
                    <a:srgbClr val="000000">
                      <a:alpha val="43137"/>
                    </a:srgbClr>
                  </a:outerShdw>
                </a:effectLst>
              </a:rPr>
              <a:t>Waarheid</a:t>
            </a:r>
            <a:r>
              <a:rPr lang="en-ZA" sz="2800" b="1" dirty="0" smtClean="0">
                <a:effectLst>
                  <a:outerShdw blurRad="38100" dist="38100" dir="2700000" algn="tl">
                    <a:srgbClr val="000000">
                      <a:alpha val="43137"/>
                    </a:srgbClr>
                  </a:outerShdw>
                </a:effectLst>
              </a:rPr>
              <a:t>)</a:t>
            </a:r>
            <a:endParaRPr lang="nl-NL" sz="2800" b="1" u="sng" dirty="0" smtClean="0">
              <a:effectLst>
                <a:outerShdw blurRad="38100" dist="38100" dir="2700000" algn="tl">
                  <a:srgbClr val="000000">
                    <a:alpha val="43137"/>
                  </a:srgbClr>
                </a:outerShdw>
              </a:effectLst>
            </a:endParaRPr>
          </a:p>
          <a:p>
            <a:pPr>
              <a:buFont typeface="Arial" pitchFamily="34" charset="0"/>
              <a:buChar char="•"/>
            </a:pPr>
            <a:r>
              <a:rPr lang="nl-NL" sz="2800" b="1" dirty="0" smtClean="0">
                <a:effectLst>
                  <a:outerShdw blurRad="38100" dist="38100" dir="2700000" algn="tl">
                    <a:srgbClr val="000000">
                      <a:alpha val="43137"/>
                    </a:srgbClr>
                  </a:outerShdw>
                </a:effectLst>
              </a:rPr>
              <a:t> </a:t>
            </a:r>
            <a:r>
              <a:rPr lang="en-ZA" sz="2800" dirty="0" smtClean="0">
                <a:effectLst>
                  <a:outerShdw blurRad="38100" dist="38100" dir="2700000" algn="tl">
                    <a:srgbClr val="000000">
                      <a:alpha val="43137"/>
                    </a:srgbClr>
                  </a:outerShdw>
                </a:effectLst>
              </a:rPr>
              <a:t>Lamp = </a:t>
            </a:r>
            <a:r>
              <a:rPr lang="en-ZA" sz="2800" dirty="0" smtClean="0">
                <a:solidFill>
                  <a:srgbClr val="0070C0"/>
                </a:solidFill>
                <a:effectLst>
                  <a:outerShdw blurRad="38100" dist="38100" dir="2700000" algn="tl">
                    <a:srgbClr val="000000">
                      <a:alpha val="43137"/>
                    </a:srgbClr>
                  </a:outerShdw>
                </a:effectLst>
              </a:rPr>
              <a:t>Doping met </a:t>
            </a:r>
            <a:r>
              <a:rPr lang="en-ZA" sz="2800" dirty="0" err="1" smtClean="0">
                <a:solidFill>
                  <a:srgbClr val="0070C0"/>
                </a:solidFill>
                <a:effectLst>
                  <a:outerShdw blurRad="38100" dist="38100" dir="2700000" algn="tl">
                    <a:srgbClr val="000000">
                      <a:alpha val="43137"/>
                    </a:srgbClr>
                  </a:outerShdw>
                </a:effectLst>
              </a:rPr>
              <a:t>Heilige</a:t>
            </a:r>
            <a:r>
              <a:rPr lang="en-ZA" sz="2800" dirty="0" smtClean="0">
                <a:solidFill>
                  <a:srgbClr val="0070C0"/>
                </a:solidFill>
                <a:effectLst>
                  <a:outerShdw blurRad="38100" dist="38100" dir="2700000" algn="tl">
                    <a:srgbClr val="000000">
                      <a:alpha val="43137"/>
                    </a:srgbClr>
                  </a:outerShdw>
                </a:effectLst>
              </a:rPr>
              <a:t> Gees</a:t>
            </a:r>
          </a:p>
          <a:p>
            <a:pPr>
              <a:buFont typeface="Arial" pitchFamily="34" charset="0"/>
              <a:buChar char="•"/>
            </a:pPr>
            <a:r>
              <a:rPr lang="en-ZA" sz="2800" dirty="0" smtClean="0">
                <a:effectLst>
                  <a:outerShdw blurRad="38100" dist="38100" dir="2700000" algn="tl">
                    <a:srgbClr val="000000">
                      <a:alpha val="43137"/>
                    </a:srgbClr>
                  </a:outerShdw>
                </a:effectLst>
              </a:rPr>
              <a:t> </a:t>
            </a:r>
            <a:r>
              <a:rPr lang="en-ZA" sz="2800" dirty="0" err="1" smtClean="0">
                <a:effectLst>
                  <a:outerShdw blurRad="38100" dist="38100" dir="2700000" algn="tl">
                    <a:srgbClr val="000000">
                      <a:alpha val="43137"/>
                    </a:srgbClr>
                  </a:outerShdw>
                </a:effectLst>
              </a:rPr>
              <a:t>Toonbrode</a:t>
            </a:r>
            <a:r>
              <a:rPr lang="en-ZA" sz="2800" dirty="0" smtClean="0">
                <a:effectLst>
                  <a:outerShdw blurRad="38100" dist="38100" dir="2700000" algn="tl">
                    <a:srgbClr val="000000">
                      <a:alpha val="43137"/>
                    </a:srgbClr>
                  </a:outerShdw>
                </a:effectLst>
              </a:rPr>
              <a:t> = </a:t>
            </a:r>
            <a:r>
              <a:rPr lang="en-ZA" sz="2800" dirty="0" err="1" smtClean="0">
                <a:solidFill>
                  <a:srgbClr val="0070C0"/>
                </a:solidFill>
                <a:effectLst>
                  <a:outerShdw blurRad="38100" dist="38100" dir="2700000" algn="tl">
                    <a:srgbClr val="000000">
                      <a:alpha val="43137"/>
                    </a:srgbClr>
                  </a:outerShdw>
                </a:effectLst>
              </a:rPr>
              <a:t>Openbaring</a:t>
            </a:r>
            <a:r>
              <a:rPr lang="en-ZA" sz="2800" dirty="0" smtClean="0">
                <a:solidFill>
                  <a:srgbClr val="0070C0"/>
                </a:solidFill>
                <a:effectLst>
                  <a:outerShdw blurRad="38100" dist="38100" dir="2700000" algn="tl">
                    <a:srgbClr val="000000">
                      <a:alpha val="43137"/>
                    </a:srgbClr>
                  </a:outerShdw>
                </a:effectLst>
              </a:rPr>
              <a:t> van die </a:t>
            </a:r>
            <a:r>
              <a:rPr lang="en-ZA" sz="2800" dirty="0" err="1" smtClean="0">
                <a:solidFill>
                  <a:srgbClr val="0070C0"/>
                </a:solidFill>
                <a:effectLst>
                  <a:outerShdw blurRad="38100" dist="38100" dir="2700000" algn="tl">
                    <a:srgbClr val="000000">
                      <a:alpha val="43137"/>
                    </a:srgbClr>
                  </a:outerShdw>
                </a:effectLst>
              </a:rPr>
              <a:t>Woord</a:t>
            </a:r>
            <a:endParaRPr lang="en-ZA" sz="2800" dirty="0" smtClean="0">
              <a:solidFill>
                <a:srgbClr val="0070C0"/>
              </a:solidFill>
              <a:effectLst>
                <a:outerShdw blurRad="38100" dist="38100" dir="2700000" algn="tl">
                  <a:srgbClr val="000000">
                    <a:alpha val="43137"/>
                  </a:srgbClr>
                </a:outerShdw>
              </a:effectLst>
            </a:endParaRPr>
          </a:p>
          <a:p>
            <a:pPr>
              <a:buFont typeface="Arial" pitchFamily="34" charset="0"/>
              <a:buChar char="•"/>
            </a:pPr>
            <a:r>
              <a:rPr lang="en-ZA" sz="2800" dirty="0" smtClean="0">
                <a:effectLst>
                  <a:outerShdw blurRad="38100" dist="38100" dir="2700000" algn="tl">
                    <a:srgbClr val="000000">
                      <a:alpha val="43137"/>
                    </a:srgbClr>
                  </a:outerShdw>
                </a:effectLst>
              </a:rPr>
              <a:t> </a:t>
            </a:r>
            <a:r>
              <a:rPr lang="en-ZA" sz="2800" dirty="0" err="1" smtClean="0">
                <a:effectLst>
                  <a:outerShdw blurRad="38100" dist="38100" dir="2700000" algn="tl">
                    <a:srgbClr val="000000">
                      <a:alpha val="43137"/>
                    </a:srgbClr>
                  </a:outerShdw>
                </a:effectLst>
              </a:rPr>
              <a:t>Reukoffer</a:t>
            </a:r>
            <a:r>
              <a:rPr lang="en-ZA" sz="2800" dirty="0" smtClean="0">
                <a:effectLst>
                  <a:outerShdw blurRad="38100" dist="38100" dir="2700000" algn="tl">
                    <a:srgbClr val="000000">
                      <a:alpha val="43137"/>
                    </a:srgbClr>
                  </a:outerShdw>
                </a:effectLst>
              </a:rPr>
              <a:t> </a:t>
            </a:r>
            <a:r>
              <a:rPr lang="en-ZA" sz="2800" dirty="0" err="1" smtClean="0">
                <a:effectLst>
                  <a:outerShdw blurRad="38100" dist="38100" dir="2700000" algn="tl">
                    <a:srgbClr val="000000">
                      <a:alpha val="43137"/>
                    </a:srgbClr>
                  </a:outerShdw>
                </a:effectLst>
              </a:rPr>
              <a:t>altaar</a:t>
            </a:r>
            <a:r>
              <a:rPr lang="en-ZA" sz="2800" dirty="0" smtClean="0">
                <a:effectLst>
                  <a:outerShdw blurRad="38100" dist="38100" dir="2700000" algn="tl">
                    <a:srgbClr val="000000">
                      <a:alpha val="43137"/>
                    </a:srgbClr>
                  </a:outerShdw>
                </a:effectLst>
              </a:rPr>
              <a:t> = </a:t>
            </a:r>
            <a:r>
              <a:rPr lang="en-ZA" sz="2800" dirty="0" err="1" smtClean="0">
                <a:solidFill>
                  <a:srgbClr val="0070C0"/>
                </a:solidFill>
                <a:effectLst>
                  <a:outerShdw blurRad="38100" dist="38100" dir="2700000" algn="tl">
                    <a:srgbClr val="000000">
                      <a:alpha val="43137"/>
                    </a:srgbClr>
                  </a:outerShdw>
                </a:effectLst>
              </a:rPr>
              <a:t>Gebed</a:t>
            </a:r>
            <a:r>
              <a:rPr lang="en-ZA" sz="2800" dirty="0" smtClean="0">
                <a:solidFill>
                  <a:srgbClr val="0070C0"/>
                </a:solidFill>
                <a:effectLst>
                  <a:outerShdw blurRad="38100" dist="38100" dir="2700000" algn="tl">
                    <a:srgbClr val="000000">
                      <a:alpha val="43137"/>
                    </a:srgbClr>
                  </a:outerShdw>
                </a:effectLst>
              </a:rPr>
              <a:t> en </a:t>
            </a:r>
            <a:r>
              <a:rPr lang="en-ZA" sz="2800" dirty="0" err="1" smtClean="0">
                <a:solidFill>
                  <a:srgbClr val="0070C0"/>
                </a:solidFill>
                <a:effectLst>
                  <a:outerShdw blurRad="38100" dist="38100" dir="2700000" algn="tl">
                    <a:srgbClr val="000000">
                      <a:alpha val="43137"/>
                    </a:srgbClr>
                  </a:outerShdw>
                </a:effectLst>
              </a:rPr>
              <a:t>aanbidding</a:t>
            </a:r>
            <a:endParaRPr lang="en-ZA" sz="2800" dirty="0" smtClean="0">
              <a:solidFill>
                <a:srgbClr val="0070C0"/>
              </a:solidFill>
              <a:effectLst>
                <a:outerShdw blurRad="38100" dist="38100" dir="2700000" algn="tl">
                  <a:srgbClr val="000000">
                    <a:alpha val="43137"/>
                  </a:srgbClr>
                </a:outerShdw>
              </a:effectLst>
            </a:endParaRPr>
          </a:p>
          <a:p>
            <a:pPr>
              <a:buFont typeface="Arial" pitchFamily="34" charset="0"/>
              <a:buChar char="•"/>
            </a:pPr>
            <a:endParaRPr lang="en-ZA" sz="2800" dirty="0" smtClean="0">
              <a:effectLst>
                <a:outerShdw blurRad="38100" dist="38100" dir="2700000" algn="tl">
                  <a:srgbClr val="000000">
                    <a:alpha val="43137"/>
                  </a:srgbClr>
                </a:outerShdw>
              </a:effectLst>
            </a:endParaRPr>
          </a:p>
          <a:p>
            <a:r>
              <a:rPr lang="en-ZA" sz="2800" b="1" u="sng" dirty="0" err="1" smtClean="0">
                <a:effectLst>
                  <a:outerShdw blurRad="38100" dist="38100" dir="2700000" algn="tl">
                    <a:srgbClr val="000000">
                      <a:alpha val="43137"/>
                    </a:srgbClr>
                  </a:outerShdw>
                </a:effectLst>
              </a:rPr>
              <a:t>Allerheiligste</a:t>
            </a:r>
            <a:r>
              <a:rPr lang="en-ZA" sz="2800" b="1" dirty="0" smtClean="0">
                <a:effectLst>
                  <a:outerShdw blurRad="38100" dist="38100" dir="2700000" algn="tl">
                    <a:srgbClr val="000000">
                      <a:alpha val="43137"/>
                    </a:srgbClr>
                  </a:outerShdw>
                </a:effectLst>
              </a:rPr>
              <a:t> (</a:t>
            </a:r>
            <a:r>
              <a:rPr lang="en-ZA" sz="2800" b="1" dirty="0" err="1" smtClean="0">
                <a:solidFill>
                  <a:srgbClr val="FFFF00"/>
                </a:solidFill>
                <a:effectLst>
                  <a:outerShdw blurRad="38100" dist="38100" dir="2700000" algn="tl">
                    <a:srgbClr val="000000">
                      <a:alpha val="43137"/>
                    </a:srgbClr>
                  </a:outerShdw>
                </a:effectLst>
              </a:rPr>
              <a:t>Lewe</a:t>
            </a:r>
            <a:r>
              <a:rPr lang="en-ZA" sz="2800" b="1" dirty="0" smtClean="0">
                <a:effectLst>
                  <a:outerShdw blurRad="38100" dist="38100" dir="2700000" algn="tl">
                    <a:srgbClr val="000000">
                      <a:alpha val="43137"/>
                    </a:srgbClr>
                  </a:outerShdw>
                </a:effectLst>
              </a:rPr>
              <a:t>)</a:t>
            </a:r>
            <a:endParaRPr lang="en-ZA" sz="2800" u="sng" dirty="0" smtClean="0">
              <a:effectLst>
                <a:outerShdw blurRad="38100" dist="38100" dir="2700000" algn="tl">
                  <a:srgbClr val="000000">
                    <a:alpha val="43137"/>
                  </a:srgbClr>
                </a:outerShdw>
              </a:effectLst>
            </a:endParaRPr>
          </a:p>
          <a:p>
            <a:pPr>
              <a:buFont typeface="Arial" pitchFamily="34" charset="0"/>
              <a:buChar char="•"/>
            </a:pPr>
            <a:r>
              <a:rPr lang="en-ZA" sz="2800" dirty="0" smtClean="0">
                <a:effectLst>
                  <a:outerShdw blurRad="38100" dist="38100" dir="2700000" algn="tl">
                    <a:srgbClr val="000000">
                      <a:alpha val="43137"/>
                    </a:srgbClr>
                  </a:outerShdw>
                </a:effectLst>
              </a:rPr>
              <a:t> </a:t>
            </a:r>
            <a:r>
              <a:rPr lang="en-ZA" sz="2800" dirty="0" err="1" smtClean="0">
                <a:effectLst>
                  <a:outerShdw blurRad="38100" dist="38100" dir="2700000" algn="tl">
                    <a:srgbClr val="000000">
                      <a:alpha val="43137"/>
                    </a:srgbClr>
                  </a:outerShdw>
                </a:effectLst>
              </a:rPr>
              <a:t>Verbondsark</a:t>
            </a:r>
            <a:r>
              <a:rPr lang="en-ZA" sz="2800" dirty="0" smtClean="0">
                <a:effectLst>
                  <a:outerShdw blurRad="38100" dist="38100" dir="2700000" algn="tl">
                    <a:srgbClr val="000000">
                      <a:alpha val="43137"/>
                    </a:srgbClr>
                  </a:outerShdw>
                </a:effectLst>
              </a:rPr>
              <a:t> = </a:t>
            </a:r>
            <a:r>
              <a:rPr lang="en-ZA" sz="2800" dirty="0" err="1" smtClean="0">
                <a:solidFill>
                  <a:srgbClr val="0070C0"/>
                </a:solidFill>
                <a:effectLst>
                  <a:outerShdw blurRad="38100" dist="38100" dir="2700000" algn="tl">
                    <a:srgbClr val="000000">
                      <a:alpha val="43137"/>
                    </a:srgbClr>
                  </a:outerShdw>
                </a:effectLst>
              </a:rPr>
              <a:t>Teenwoordigheid</a:t>
            </a:r>
            <a:r>
              <a:rPr lang="en-ZA" sz="2800" dirty="0" smtClean="0">
                <a:solidFill>
                  <a:srgbClr val="0070C0"/>
                </a:solidFill>
                <a:effectLst>
                  <a:outerShdw blurRad="38100" dist="38100" dir="2700000" algn="tl">
                    <a:srgbClr val="000000">
                      <a:alpha val="43137"/>
                    </a:srgbClr>
                  </a:outerShdw>
                </a:effectLst>
              </a:rPr>
              <a:t> van God</a:t>
            </a:r>
            <a:endParaRPr lang="en-ZA" sz="2800" dirty="0">
              <a:solidFill>
                <a:srgbClr val="0070C0"/>
              </a:solidFill>
              <a:effectLst>
                <a:outerShdw blurRad="38100" dist="38100" dir="2700000" algn="tl">
                  <a:srgbClr val="000000">
                    <a:alpha val="43137"/>
                  </a:srgbClr>
                </a:outerShdw>
              </a:effectLst>
            </a:endParaRPr>
          </a:p>
        </p:txBody>
      </p:sp>
      <p:sp>
        <p:nvSpPr>
          <p:cNvPr id="25" name="TextBox 24"/>
          <p:cNvSpPr txBox="1"/>
          <p:nvPr/>
        </p:nvSpPr>
        <p:spPr>
          <a:xfrm>
            <a:off x="0" y="-27384"/>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err="1" smtClean="0">
                <a:solidFill>
                  <a:srgbClr val="003300"/>
                </a:solidFill>
                <a:effectLst>
                  <a:outerShdw blurRad="38100" dist="38100" dir="2700000" algn="tl">
                    <a:srgbClr val="000000">
                      <a:alpha val="43137"/>
                    </a:srgbClr>
                  </a:outerShdw>
                </a:effectLst>
              </a:rPr>
              <a:t>TABERNAKEL</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26"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down)">
                                      <p:cBhvr>
                                        <p:cTn id="9" dur="580">
                                          <p:stCondLst>
                                            <p:cond delay="0"/>
                                          </p:stCondLst>
                                        </p:cTn>
                                        <p:tgtEl>
                                          <p:spTgt spid="30"/>
                                        </p:tgtEl>
                                      </p:cBhvr>
                                    </p:animEffect>
                                    <p:anim calcmode="lin" valueType="num">
                                      <p:cBhvr>
                                        <p:cTn id="1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5" dur="26">
                                          <p:stCondLst>
                                            <p:cond delay="650"/>
                                          </p:stCondLst>
                                        </p:cTn>
                                        <p:tgtEl>
                                          <p:spTgt spid="30"/>
                                        </p:tgtEl>
                                      </p:cBhvr>
                                      <p:to x="100000" y="60000"/>
                                    </p:animScale>
                                    <p:animScale>
                                      <p:cBhvr>
                                        <p:cTn id="16" dur="166" decel="50000">
                                          <p:stCondLst>
                                            <p:cond delay="676"/>
                                          </p:stCondLst>
                                        </p:cTn>
                                        <p:tgtEl>
                                          <p:spTgt spid="30"/>
                                        </p:tgtEl>
                                      </p:cBhvr>
                                      <p:to x="100000" y="100000"/>
                                    </p:animScale>
                                    <p:animScale>
                                      <p:cBhvr>
                                        <p:cTn id="17" dur="26">
                                          <p:stCondLst>
                                            <p:cond delay="1312"/>
                                          </p:stCondLst>
                                        </p:cTn>
                                        <p:tgtEl>
                                          <p:spTgt spid="30"/>
                                        </p:tgtEl>
                                      </p:cBhvr>
                                      <p:to x="100000" y="80000"/>
                                    </p:animScale>
                                    <p:animScale>
                                      <p:cBhvr>
                                        <p:cTn id="18" dur="166" decel="50000">
                                          <p:stCondLst>
                                            <p:cond delay="1338"/>
                                          </p:stCondLst>
                                        </p:cTn>
                                        <p:tgtEl>
                                          <p:spTgt spid="30"/>
                                        </p:tgtEl>
                                      </p:cBhvr>
                                      <p:to x="100000" y="100000"/>
                                    </p:animScale>
                                    <p:animScale>
                                      <p:cBhvr>
                                        <p:cTn id="19" dur="26">
                                          <p:stCondLst>
                                            <p:cond delay="1642"/>
                                          </p:stCondLst>
                                        </p:cTn>
                                        <p:tgtEl>
                                          <p:spTgt spid="30"/>
                                        </p:tgtEl>
                                      </p:cBhvr>
                                      <p:to x="100000" y="90000"/>
                                    </p:animScale>
                                    <p:animScale>
                                      <p:cBhvr>
                                        <p:cTn id="20" dur="166" decel="50000">
                                          <p:stCondLst>
                                            <p:cond delay="1668"/>
                                          </p:stCondLst>
                                        </p:cTn>
                                        <p:tgtEl>
                                          <p:spTgt spid="30"/>
                                        </p:tgtEl>
                                      </p:cBhvr>
                                      <p:to x="100000" y="100000"/>
                                    </p:animScale>
                                    <p:animScale>
                                      <p:cBhvr>
                                        <p:cTn id="21" dur="26">
                                          <p:stCondLst>
                                            <p:cond delay="1808"/>
                                          </p:stCondLst>
                                        </p:cTn>
                                        <p:tgtEl>
                                          <p:spTgt spid="30"/>
                                        </p:tgtEl>
                                      </p:cBhvr>
                                      <p:to x="100000" y="95000"/>
                                    </p:animScale>
                                    <p:animScale>
                                      <p:cBhvr>
                                        <p:cTn id="22" dur="166" decel="50000">
                                          <p:stCondLst>
                                            <p:cond delay="1834"/>
                                          </p:stCondLst>
                                        </p:cTn>
                                        <p:tgtEl>
                                          <p:spTgt spid="3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53"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childTnLst>
                                </p:cTn>
                              </p:par>
                              <p:par>
                                <p:cTn id="40" presetID="53"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26"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80">
                                          <p:stCondLst>
                                            <p:cond delay="0"/>
                                          </p:stCondLst>
                                        </p:cTn>
                                        <p:tgtEl>
                                          <p:spTgt spid="29"/>
                                        </p:tgtEl>
                                      </p:cBhvr>
                                    </p:animEffect>
                                    <p:anim calcmode="lin" valueType="num">
                                      <p:cBhvr>
                                        <p:cTn id="5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57" dur="26">
                                          <p:stCondLst>
                                            <p:cond delay="650"/>
                                          </p:stCondLst>
                                        </p:cTn>
                                        <p:tgtEl>
                                          <p:spTgt spid="29"/>
                                        </p:tgtEl>
                                      </p:cBhvr>
                                      <p:to x="100000" y="60000"/>
                                    </p:animScale>
                                    <p:animScale>
                                      <p:cBhvr>
                                        <p:cTn id="58" dur="166" decel="50000">
                                          <p:stCondLst>
                                            <p:cond delay="676"/>
                                          </p:stCondLst>
                                        </p:cTn>
                                        <p:tgtEl>
                                          <p:spTgt spid="29"/>
                                        </p:tgtEl>
                                      </p:cBhvr>
                                      <p:to x="100000" y="100000"/>
                                    </p:animScale>
                                    <p:animScale>
                                      <p:cBhvr>
                                        <p:cTn id="59" dur="26">
                                          <p:stCondLst>
                                            <p:cond delay="1312"/>
                                          </p:stCondLst>
                                        </p:cTn>
                                        <p:tgtEl>
                                          <p:spTgt spid="29"/>
                                        </p:tgtEl>
                                      </p:cBhvr>
                                      <p:to x="100000" y="80000"/>
                                    </p:animScale>
                                    <p:animScale>
                                      <p:cBhvr>
                                        <p:cTn id="60" dur="166" decel="50000">
                                          <p:stCondLst>
                                            <p:cond delay="1338"/>
                                          </p:stCondLst>
                                        </p:cTn>
                                        <p:tgtEl>
                                          <p:spTgt spid="29"/>
                                        </p:tgtEl>
                                      </p:cBhvr>
                                      <p:to x="100000" y="100000"/>
                                    </p:animScale>
                                    <p:animScale>
                                      <p:cBhvr>
                                        <p:cTn id="61" dur="26">
                                          <p:stCondLst>
                                            <p:cond delay="1642"/>
                                          </p:stCondLst>
                                        </p:cTn>
                                        <p:tgtEl>
                                          <p:spTgt spid="29"/>
                                        </p:tgtEl>
                                      </p:cBhvr>
                                      <p:to x="100000" y="90000"/>
                                    </p:animScale>
                                    <p:animScale>
                                      <p:cBhvr>
                                        <p:cTn id="62" dur="166" decel="50000">
                                          <p:stCondLst>
                                            <p:cond delay="1668"/>
                                          </p:stCondLst>
                                        </p:cTn>
                                        <p:tgtEl>
                                          <p:spTgt spid="29"/>
                                        </p:tgtEl>
                                      </p:cBhvr>
                                      <p:to x="100000" y="100000"/>
                                    </p:animScale>
                                    <p:animScale>
                                      <p:cBhvr>
                                        <p:cTn id="63" dur="26">
                                          <p:stCondLst>
                                            <p:cond delay="1808"/>
                                          </p:stCondLst>
                                        </p:cTn>
                                        <p:tgtEl>
                                          <p:spTgt spid="29"/>
                                        </p:tgtEl>
                                      </p:cBhvr>
                                      <p:to x="100000" y="95000"/>
                                    </p:animScale>
                                    <p:animScale>
                                      <p:cBhvr>
                                        <p:cTn id="64" dur="166" decel="50000">
                                          <p:stCondLst>
                                            <p:cond delay="1834"/>
                                          </p:stCondLst>
                                        </p:cTn>
                                        <p:tgtEl>
                                          <p:spTgt spid="2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childTnLst>
                                </p:cTn>
                              </p:par>
                              <p:par>
                                <p:cTn id="69" presetID="53"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
                                            <p:txEl>
                                              <p:pRg st="9" end="9"/>
                                            </p:txEl>
                                          </p:spTgt>
                                        </p:tgtEl>
                                        <p:attrNameLst>
                                          <p:attrName>style.visibility</p:attrName>
                                        </p:attrNameLst>
                                      </p:cBhvr>
                                      <p:to>
                                        <p:strVal val="visible"/>
                                      </p:to>
                                    </p:set>
                                  </p:childTnLst>
                                </p:cTn>
                              </p:par>
                            </p:childTnLst>
                          </p:cTn>
                        </p:par>
                        <p:par>
                          <p:cTn id="78" fill="hold">
                            <p:stCondLst>
                              <p:cond delay="0"/>
                            </p:stCondLst>
                            <p:childTnLst>
                              <p:par>
                                <p:cTn id="79" presetID="53"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5">
                                            <p:txEl>
                                              <p:pRg st="10" end="10"/>
                                            </p:txEl>
                                          </p:spTgt>
                                        </p:tgtEl>
                                        <p:attrNameLst>
                                          <p:attrName>style.visibility</p:attrName>
                                        </p:attrNameLst>
                                      </p:cBhvr>
                                      <p:to>
                                        <p:strVal val="visible"/>
                                      </p:to>
                                    </p:set>
                                  </p:childTnLst>
                                </p:cTn>
                              </p:par>
                              <p:par>
                                <p:cTn id="88" presetID="53" presetClass="entr" presetSubtype="0"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
                                            <p:txEl>
                                              <p:pRg st="12" end="12"/>
                                            </p:txEl>
                                          </p:spTgt>
                                        </p:tgtEl>
                                        <p:attrNameLst>
                                          <p:attrName>style.visibility</p:attrName>
                                        </p:attrNameLst>
                                      </p:cBhvr>
                                      <p:to>
                                        <p:strVal val="visible"/>
                                      </p:to>
                                    </p:set>
                                  </p:childTnLst>
                                </p:cTn>
                              </p:par>
                              <p:par>
                                <p:cTn id="97" presetID="26"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down)">
                                      <p:cBhvr>
                                        <p:cTn id="99" dur="580">
                                          <p:stCondLst>
                                            <p:cond delay="0"/>
                                          </p:stCondLst>
                                        </p:cTn>
                                        <p:tgtEl>
                                          <p:spTgt spid="31"/>
                                        </p:tgtEl>
                                      </p:cBhvr>
                                    </p:animEffect>
                                    <p:anim calcmode="lin" valueType="num">
                                      <p:cBhvr>
                                        <p:cTn id="10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05" dur="26">
                                          <p:stCondLst>
                                            <p:cond delay="650"/>
                                          </p:stCondLst>
                                        </p:cTn>
                                        <p:tgtEl>
                                          <p:spTgt spid="31"/>
                                        </p:tgtEl>
                                      </p:cBhvr>
                                      <p:to x="100000" y="60000"/>
                                    </p:animScale>
                                    <p:animScale>
                                      <p:cBhvr>
                                        <p:cTn id="106" dur="166" decel="50000">
                                          <p:stCondLst>
                                            <p:cond delay="676"/>
                                          </p:stCondLst>
                                        </p:cTn>
                                        <p:tgtEl>
                                          <p:spTgt spid="31"/>
                                        </p:tgtEl>
                                      </p:cBhvr>
                                      <p:to x="100000" y="100000"/>
                                    </p:animScale>
                                    <p:animScale>
                                      <p:cBhvr>
                                        <p:cTn id="107" dur="26">
                                          <p:stCondLst>
                                            <p:cond delay="1312"/>
                                          </p:stCondLst>
                                        </p:cTn>
                                        <p:tgtEl>
                                          <p:spTgt spid="31"/>
                                        </p:tgtEl>
                                      </p:cBhvr>
                                      <p:to x="100000" y="80000"/>
                                    </p:animScale>
                                    <p:animScale>
                                      <p:cBhvr>
                                        <p:cTn id="108" dur="166" decel="50000">
                                          <p:stCondLst>
                                            <p:cond delay="1338"/>
                                          </p:stCondLst>
                                        </p:cTn>
                                        <p:tgtEl>
                                          <p:spTgt spid="31"/>
                                        </p:tgtEl>
                                      </p:cBhvr>
                                      <p:to x="100000" y="100000"/>
                                    </p:animScale>
                                    <p:animScale>
                                      <p:cBhvr>
                                        <p:cTn id="109" dur="26">
                                          <p:stCondLst>
                                            <p:cond delay="1642"/>
                                          </p:stCondLst>
                                        </p:cTn>
                                        <p:tgtEl>
                                          <p:spTgt spid="31"/>
                                        </p:tgtEl>
                                      </p:cBhvr>
                                      <p:to x="100000" y="90000"/>
                                    </p:animScale>
                                    <p:animScale>
                                      <p:cBhvr>
                                        <p:cTn id="110" dur="166" decel="50000">
                                          <p:stCondLst>
                                            <p:cond delay="1668"/>
                                          </p:stCondLst>
                                        </p:cTn>
                                        <p:tgtEl>
                                          <p:spTgt spid="31"/>
                                        </p:tgtEl>
                                      </p:cBhvr>
                                      <p:to x="100000" y="100000"/>
                                    </p:animScale>
                                    <p:animScale>
                                      <p:cBhvr>
                                        <p:cTn id="111" dur="26">
                                          <p:stCondLst>
                                            <p:cond delay="1808"/>
                                          </p:stCondLst>
                                        </p:cTn>
                                        <p:tgtEl>
                                          <p:spTgt spid="31"/>
                                        </p:tgtEl>
                                      </p:cBhvr>
                                      <p:to x="100000" y="95000"/>
                                    </p:animScale>
                                    <p:animScale>
                                      <p:cBhvr>
                                        <p:cTn id="112" dur="166" decel="50000">
                                          <p:stCondLst>
                                            <p:cond delay="1834"/>
                                          </p:stCondLst>
                                        </p:cTn>
                                        <p:tgtEl>
                                          <p:spTgt spid="31"/>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
                                            <p:txEl>
                                              <p:pRg st="13" end="13"/>
                                            </p:txEl>
                                          </p:spTgt>
                                        </p:tgtEl>
                                        <p:attrNameLst>
                                          <p:attrName>style.visibility</p:attrName>
                                        </p:attrNameLst>
                                      </p:cBhvr>
                                      <p:to>
                                        <p:strVal val="visible"/>
                                      </p:to>
                                    </p:set>
                                  </p:childTnLst>
                                </p:cTn>
                              </p:par>
                              <p:par>
                                <p:cTn id="117" presetID="53" presetClass="entr" presetSubtype="0" fill="hold" nodeType="with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1478"/>
            <a:ext cx="9144000" cy="5693866"/>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70C0"/>
                </a:solidFill>
              </a:rPr>
              <a:t>Gén 1:10  </a:t>
            </a:r>
            <a:r>
              <a:rPr lang="nl-NL" sz="2400" dirty="0" smtClean="0"/>
              <a:t>En God het die droë grond aarde genoem, en die </a:t>
            </a:r>
            <a:r>
              <a:rPr lang="nl-NL" sz="2400" b="1" dirty="0" smtClean="0"/>
              <a:t>versameling van die waters</a:t>
            </a:r>
            <a:r>
              <a:rPr lang="nl-NL" sz="2400" dirty="0" smtClean="0"/>
              <a:t> het Hy see genoem. Toe sien God dat dit goed was.</a:t>
            </a:r>
          </a:p>
          <a:p>
            <a:endParaRPr lang="nl-NL" sz="2400" dirty="0" smtClean="0"/>
          </a:p>
          <a:p>
            <a:r>
              <a:rPr lang="en-ZA" sz="2400" b="1" dirty="0" err="1" smtClean="0">
                <a:solidFill>
                  <a:srgbClr val="0070C0"/>
                </a:solidFill>
              </a:rPr>
              <a:t>Gén</a:t>
            </a:r>
            <a:r>
              <a:rPr lang="en-ZA" sz="2400" b="1" dirty="0" smtClean="0">
                <a:solidFill>
                  <a:srgbClr val="0070C0"/>
                </a:solidFill>
              </a:rPr>
              <a:t> 1:10  </a:t>
            </a:r>
            <a:r>
              <a:rPr lang="en-ZA" sz="2400" dirty="0" smtClean="0"/>
              <a:t>And </a:t>
            </a:r>
            <a:r>
              <a:rPr lang="en-ZA" sz="2400" dirty="0" err="1" smtClean="0"/>
              <a:t>God</a:t>
            </a:r>
            <a:r>
              <a:rPr lang="en-ZA" sz="2400" baseline="30000" dirty="0" err="1" smtClean="0"/>
              <a:t>H430</a:t>
            </a:r>
            <a:r>
              <a:rPr lang="en-ZA" sz="2400" dirty="0" smtClean="0"/>
              <a:t> </a:t>
            </a:r>
            <a:r>
              <a:rPr lang="en-ZA" sz="2400" dirty="0" err="1" smtClean="0"/>
              <a:t>called</a:t>
            </a:r>
            <a:r>
              <a:rPr lang="en-ZA" sz="2400" baseline="30000" dirty="0" err="1" smtClean="0"/>
              <a:t>H7121</a:t>
            </a:r>
            <a:r>
              <a:rPr lang="en-ZA" sz="2400" dirty="0" smtClean="0"/>
              <a:t> the </a:t>
            </a:r>
            <a:r>
              <a:rPr lang="en-ZA" sz="2400" dirty="0" err="1" smtClean="0"/>
              <a:t>dry</a:t>
            </a:r>
            <a:r>
              <a:rPr lang="en-ZA" sz="2400" baseline="30000" dirty="0" err="1" smtClean="0"/>
              <a:t>H3004</a:t>
            </a:r>
            <a:r>
              <a:rPr lang="en-ZA" sz="2400" dirty="0" smtClean="0"/>
              <a:t> </a:t>
            </a:r>
            <a:r>
              <a:rPr lang="en-ZA" sz="2400" i="1" dirty="0" smtClean="0"/>
              <a:t>land </a:t>
            </a:r>
            <a:r>
              <a:rPr lang="en-ZA" sz="2400" i="1" dirty="0" err="1" smtClean="0"/>
              <a:t>Earth;</a:t>
            </a:r>
            <a:r>
              <a:rPr lang="en-ZA" sz="2400" i="1" baseline="30000" dirty="0" err="1" smtClean="0"/>
              <a:t>H776</a:t>
            </a:r>
            <a:r>
              <a:rPr lang="en-ZA" sz="2400" i="1" dirty="0" smtClean="0"/>
              <a:t> </a:t>
            </a:r>
            <a:r>
              <a:rPr lang="en-ZA" sz="2400" b="1" i="1" dirty="0" smtClean="0"/>
              <a:t>and the gathering </a:t>
            </a:r>
            <a:r>
              <a:rPr lang="en-ZA" sz="2400" b="1" i="1" dirty="0" err="1" smtClean="0"/>
              <a:t>together</a:t>
            </a:r>
            <a:r>
              <a:rPr lang="en-ZA" sz="2400" b="1" i="1" baseline="30000" dirty="0" err="1" smtClean="0">
                <a:solidFill>
                  <a:srgbClr val="C00000"/>
                </a:solidFill>
              </a:rPr>
              <a:t>H4723</a:t>
            </a:r>
            <a:r>
              <a:rPr lang="en-ZA" sz="2400" b="1" i="1" dirty="0" smtClean="0">
                <a:solidFill>
                  <a:srgbClr val="C00000"/>
                </a:solidFill>
              </a:rPr>
              <a:t> </a:t>
            </a:r>
            <a:r>
              <a:rPr lang="en-ZA" sz="2400" i="1" dirty="0" smtClean="0"/>
              <a:t>of the </a:t>
            </a:r>
            <a:r>
              <a:rPr lang="en-ZA" sz="2400" i="1" dirty="0" err="1" smtClean="0"/>
              <a:t>waters</a:t>
            </a:r>
            <a:r>
              <a:rPr lang="en-ZA" sz="2400" i="1" baseline="30000" dirty="0" err="1" smtClean="0"/>
              <a:t>H4325</a:t>
            </a:r>
            <a:r>
              <a:rPr lang="en-ZA" sz="2400" i="1" dirty="0" smtClean="0"/>
              <a:t> </a:t>
            </a:r>
            <a:r>
              <a:rPr lang="en-ZA" sz="2400" i="1" dirty="0" err="1" smtClean="0"/>
              <a:t>called</a:t>
            </a:r>
            <a:r>
              <a:rPr lang="en-ZA" sz="2400" i="1" baseline="30000" dirty="0" err="1" smtClean="0"/>
              <a:t>H7121</a:t>
            </a:r>
            <a:r>
              <a:rPr lang="en-ZA" sz="2400" i="1" dirty="0" smtClean="0"/>
              <a:t> he </a:t>
            </a:r>
            <a:r>
              <a:rPr lang="en-ZA" sz="2400" i="1" dirty="0" err="1" smtClean="0"/>
              <a:t>Seas:</a:t>
            </a:r>
            <a:r>
              <a:rPr lang="en-ZA" sz="2400" i="1" baseline="30000" dirty="0" err="1" smtClean="0"/>
              <a:t>H3220</a:t>
            </a:r>
            <a:r>
              <a:rPr lang="en-ZA" sz="2400" i="1" dirty="0" smtClean="0"/>
              <a:t> and </a:t>
            </a:r>
            <a:r>
              <a:rPr lang="en-ZA" sz="2400" i="1" dirty="0" err="1" smtClean="0"/>
              <a:t>God</a:t>
            </a:r>
            <a:r>
              <a:rPr lang="en-ZA" sz="2400" i="1" baseline="30000" dirty="0" err="1" smtClean="0"/>
              <a:t>H430</a:t>
            </a:r>
            <a:r>
              <a:rPr lang="en-ZA" sz="2400" i="1" dirty="0" smtClean="0"/>
              <a:t> </a:t>
            </a:r>
            <a:r>
              <a:rPr lang="en-ZA" sz="2400" i="1" dirty="0" err="1" smtClean="0"/>
              <a:t>saw</a:t>
            </a:r>
            <a:r>
              <a:rPr lang="en-ZA" sz="2400" i="1" baseline="30000" dirty="0" err="1" smtClean="0"/>
              <a:t>H7200</a:t>
            </a:r>
            <a:r>
              <a:rPr lang="en-ZA" sz="2400" i="1" dirty="0" smtClean="0"/>
              <a:t> </a:t>
            </a:r>
            <a:r>
              <a:rPr lang="en-ZA" sz="2400" i="1" dirty="0" err="1" smtClean="0"/>
              <a:t>that</a:t>
            </a:r>
            <a:r>
              <a:rPr lang="en-ZA" sz="2400" i="1" baseline="30000" dirty="0" err="1" smtClean="0"/>
              <a:t>H3588</a:t>
            </a:r>
            <a:r>
              <a:rPr lang="en-ZA" sz="2400" i="1" dirty="0" smtClean="0"/>
              <a:t> it was </a:t>
            </a:r>
            <a:r>
              <a:rPr lang="en-ZA" sz="2400" i="1" dirty="0" err="1" smtClean="0"/>
              <a:t>good.</a:t>
            </a:r>
            <a:r>
              <a:rPr lang="en-ZA" sz="2400" i="1" baseline="30000" dirty="0" err="1" smtClean="0"/>
              <a:t>H2896</a:t>
            </a:r>
            <a:r>
              <a:rPr lang="nl-NL" sz="2400" dirty="0" smtClean="0"/>
              <a:t> </a:t>
            </a:r>
          </a:p>
          <a:p>
            <a:endParaRPr lang="nl-NL" sz="2400" dirty="0" smtClean="0"/>
          </a:p>
          <a:p>
            <a:r>
              <a:rPr lang="en-ZA" sz="2400" b="1" dirty="0" err="1" smtClean="0">
                <a:solidFill>
                  <a:srgbClr val="003300"/>
                </a:solidFill>
              </a:rPr>
              <a:t>H4723</a:t>
            </a:r>
            <a:endParaRPr lang="en-ZA" sz="2400" b="1" dirty="0" smtClean="0">
              <a:solidFill>
                <a:srgbClr val="003300"/>
              </a:solidFill>
            </a:endParaRPr>
          </a:p>
          <a:p>
            <a:r>
              <a:rPr lang="he-IL" sz="2800" dirty="0" smtClean="0">
                <a:solidFill>
                  <a:srgbClr val="0000FF"/>
                </a:solidFill>
                <a:latin typeface="TITUS Cyberbit Basic" pitchFamily="18" charset="0"/>
                <a:ea typeface="TITUS Cyberbit Basic" pitchFamily="18" charset="0"/>
                <a:cs typeface="TITUS Cyberbit Basic" pitchFamily="18" charset="0"/>
              </a:rPr>
              <a:t>מּקוא    מקוה    מקוה</a:t>
            </a:r>
            <a:endParaRPr lang="en-ZA" sz="2800" dirty="0" smtClean="0">
              <a:solidFill>
                <a:srgbClr val="0000FF"/>
              </a:solidFill>
              <a:latin typeface="TITUS Cyberbit Basic" pitchFamily="18" charset="0"/>
              <a:ea typeface="TITUS Cyberbit Basic" pitchFamily="18" charset="0"/>
              <a:cs typeface="TITUS Cyberbit Basic" pitchFamily="18" charset="0"/>
            </a:endParaRPr>
          </a:p>
          <a:p>
            <a:r>
              <a:rPr lang="en-ZA" sz="2400" dirty="0" err="1" smtClean="0"/>
              <a:t>miqveh</a:t>
            </a:r>
            <a:r>
              <a:rPr lang="en-ZA" sz="2400" dirty="0" smtClean="0"/>
              <a:t>  </a:t>
            </a:r>
            <a:r>
              <a:rPr lang="en-ZA" sz="2400" dirty="0" err="1" smtClean="0"/>
              <a:t>miqvêh</a:t>
            </a:r>
            <a:r>
              <a:rPr lang="en-ZA" sz="2400" dirty="0" smtClean="0"/>
              <a:t>  </a:t>
            </a:r>
            <a:r>
              <a:rPr lang="en-ZA" sz="2400" dirty="0" err="1" smtClean="0"/>
              <a:t>miqve</a:t>
            </a:r>
            <a:r>
              <a:rPr lang="en-ZA" sz="2400" dirty="0" smtClean="0"/>
              <a:t>̂'</a:t>
            </a:r>
          </a:p>
          <a:p>
            <a:r>
              <a:rPr lang="en-ZA" sz="2400" i="1" dirty="0" err="1" smtClean="0"/>
              <a:t>mik-veh</a:t>
            </a:r>
            <a:r>
              <a:rPr lang="en-ZA" sz="2400" i="1" dirty="0" smtClean="0"/>
              <a:t>', </a:t>
            </a:r>
            <a:r>
              <a:rPr lang="en-ZA" sz="2400" i="1" dirty="0" err="1" smtClean="0"/>
              <a:t>mik-vay</a:t>
            </a:r>
            <a:r>
              <a:rPr lang="en-ZA" sz="2400" i="1" dirty="0" smtClean="0"/>
              <a:t>', </a:t>
            </a:r>
            <a:r>
              <a:rPr lang="en-ZA" sz="2400" i="1" dirty="0" err="1" smtClean="0"/>
              <a:t>mik-vay</a:t>
            </a:r>
            <a:r>
              <a:rPr lang="en-ZA" sz="2400" i="1" dirty="0" smtClean="0"/>
              <a:t>‘ </a:t>
            </a:r>
            <a:r>
              <a:rPr lang="en-ZA" sz="2400" i="1" dirty="0" smtClean="0">
                <a:solidFill>
                  <a:srgbClr val="0070C0"/>
                </a:solidFill>
              </a:rPr>
              <a:t>(</a:t>
            </a:r>
            <a:r>
              <a:rPr lang="en-ZA" sz="2400" i="1" dirty="0" err="1" smtClean="0">
                <a:solidFill>
                  <a:srgbClr val="0070C0"/>
                </a:solidFill>
              </a:rPr>
              <a:t>Mikvah</a:t>
            </a:r>
            <a:r>
              <a:rPr lang="en-ZA" sz="2400" i="1" dirty="0" smtClean="0">
                <a:solidFill>
                  <a:srgbClr val="0070C0"/>
                </a:solidFill>
              </a:rPr>
              <a:t>)</a:t>
            </a:r>
          </a:p>
          <a:p>
            <a:r>
              <a:rPr lang="en-ZA" sz="2400" dirty="0" smtClean="0"/>
              <a:t>From </a:t>
            </a:r>
            <a:r>
              <a:rPr lang="en-ZA" sz="2400" u="sng" dirty="0" err="1" smtClean="0"/>
              <a:t>H6960</a:t>
            </a:r>
            <a:r>
              <a:rPr lang="en-ZA" sz="2400" u="sng" dirty="0" smtClean="0"/>
              <a:t>; </a:t>
            </a:r>
            <a:r>
              <a:rPr lang="en-ZA" sz="2400" b="1" u="sng" dirty="0" smtClean="0">
                <a:solidFill>
                  <a:srgbClr val="C00000"/>
                </a:solidFill>
              </a:rPr>
              <a:t>something </a:t>
            </a:r>
            <a:r>
              <a:rPr lang="en-ZA" sz="2400" b="1" i="1" u="sng" dirty="0" smtClean="0">
                <a:solidFill>
                  <a:srgbClr val="C00000"/>
                </a:solidFill>
              </a:rPr>
              <a:t>waited for, </a:t>
            </a:r>
            <a:r>
              <a:rPr lang="en-ZA" sz="2400" i="1" u="sng" dirty="0" smtClean="0"/>
              <a:t>that is, </a:t>
            </a:r>
            <a:r>
              <a:rPr lang="en-ZA" sz="2400" b="1" i="1" u="sng" dirty="0" smtClean="0">
                <a:solidFill>
                  <a:srgbClr val="C00000"/>
                </a:solidFill>
              </a:rPr>
              <a:t>confidence</a:t>
            </a:r>
            <a:r>
              <a:rPr lang="en-ZA" sz="2400" i="1" u="sng" dirty="0" smtClean="0"/>
              <a:t> (objectively or subjectively); also </a:t>
            </a:r>
            <a:r>
              <a:rPr lang="en-ZA" sz="2400" b="1" i="1" u="sng" dirty="0" smtClean="0">
                <a:solidFill>
                  <a:srgbClr val="C00000"/>
                </a:solidFill>
              </a:rPr>
              <a:t>a collection</a:t>
            </a:r>
            <a:r>
              <a:rPr lang="en-ZA" sz="2400" i="1" u="sng" dirty="0" smtClean="0"/>
              <a:t>, that is, (</a:t>
            </a:r>
            <a:r>
              <a:rPr lang="en-ZA" sz="2400" b="1" i="1" u="sng" dirty="0" smtClean="0">
                <a:solidFill>
                  <a:srgbClr val="C00000"/>
                </a:solidFill>
              </a:rPr>
              <a:t>of water</a:t>
            </a:r>
            <a:r>
              <a:rPr lang="en-ZA" sz="2400" i="1" u="sng" dirty="0" smtClean="0"/>
              <a:t>) </a:t>
            </a:r>
            <a:r>
              <a:rPr lang="en-ZA" sz="2400" b="1" i="1" u="sng" dirty="0" smtClean="0">
                <a:solidFill>
                  <a:srgbClr val="C00000"/>
                </a:solidFill>
              </a:rPr>
              <a:t>a pond</a:t>
            </a:r>
            <a:r>
              <a:rPr lang="en-ZA" sz="2400" i="1" u="sng" dirty="0" smtClean="0"/>
              <a:t>, or (of men and horses) a caravan or drove: - abiding, gathering together, </a:t>
            </a:r>
            <a:r>
              <a:rPr lang="en-ZA" sz="2400" b="1" i="1" u="sng" dirty="0" smtClean="0">
                <a:solidFill>
                  <a:srgbClr val="C00000"/>
                </a:solidFill>
              </a:rPr>
              <a:t>hope,</a:t>
            </a:r>
            <a:r>
              <a:rPr lang="en-ZA" sz="2400" i="1" u="sng" dirty="0" smtClean="0"/>
              <a:t> linen yarn, plenty [of water], pool.</a:t>
            </a:r>
            <a:endParaRPr lang="en-ZA" sz="2400" dirty="0"/>
          </a:p>
        </p:txBody>
      </p:sp>
      <p:pic>
        <p:nvPicPr>
          <p:cNvPr id="1026" name="Picture 2" descr="C:\Users\vanzyl.j\Desktop\minigrafting.gif"/>
          <p:cNvPicPr>
            <a:picLocks noChangeAspect="1" noChangeArrowheads="1" noCrop="1"/>
          </p:cNvPicPr>
          <p:nvPr/>
        </p:nvPicPr>
        <p:blipFill>
          <a:blip r:embed="rId2">
            <a:clrChange>
              <a:clrFrom>
                <a:srgbClr val="FFFFFF"/>
              </a:clrFrom>
              <a:clrTo>
                <a:srgbClr val="FFFFFF">
                  <a:alpha val="0"/>
                </a:srgbClr>
              </a:clrTo>
            </a:clrChange>
            <a:duotone>
              <a:prstClr val="black"/>
              <a:srgbClr val="003300">
                <a:tint val="45000"/>
                <a:satMod val="400000"/>
              </a:srgbClr>
            </a:duotone>
          </a:blip>
          <a:srcRect/>
          <a:stretch>
            <a:fillRect/>
          </a:stretch>
        </p:blipFill>
        <p:spPr bwMode="auto">
          <a:xfrm>
            <a:off x="4843636" y="3284984"/>
            <a:ext cx="1744588" cy="1744588"/>
          </a:xfrm>
          <a:prstGeom prst="rect">
            <a:avLst/>
          </a:prstGeom>
          <a:noFill/>
        </p:spPr>
      </p:pic>
      <p:sp>
        <p:nvSpPr>
          <p:cNvPr id="5" name="Wave 4"/>
          <p:cNvSpPr/>
          <p:nvPr/>
        </p:nvSpPr>
        <p:spPr>
          <a:xfrm>
            <a:off x="0" y="620688"/>
            <a:ext cx="9144000" cy="76200"/>
          </a:xfrm>
          <a:prstGeom prst="wave">
            <a:avLst/>
          </a:prstGeom>
          <a:blipFill>
            <a:blip r:embed="rId3"/>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5632311"/>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en-ZA" sz="2400" b="1" dirty="0" err="1" smtClean="0">
                <a:solidFill>
                  <a:srgbClr val="0070C0"/>
                </a:solidFill>
              </a:rPr>
              <a:t>Eks</a:t>
            </a:r>
            <a:r>
              <a:rPr lang="en-ZA" sz="2400" b="1" dirty="0" smtClean="0">
                <a:solidFill>
                  <a:srgbClr val="0070C0"/>
                </a:solidFill>
              </a:rPr>
              <a:t> 7:19  </a:t>
            </a:r>
            <a:r>
              <a:rPr lang="en-ZA" sz="2400" dirty="0" smtClean="0"/>
              <a:t>And the LORD </a:t>
            </a:r>
            <a:r>
              <a:rPr lang="en-ZA" sz="2400" dirty="0" err="1" smtClean="0"/>
              <a:t>spake</a:t>
            </a:r>
            <a:r>
              <a:rPr lang="en-ZA" sz="2400" dirty="0" smtClean="0"/>
              <a:t> unto Moses, Say unto Aaron, Take thy rod, and stretch out </a:t>
            </a:r>
            <a:r>
              <a:rPr lang="en-ZA" sz="2400" dirty="0" err="1" smtClean="0"/>
              <a:t>thine</a:t>
            </a:r>
            <a:r>
              <a:rPr lang="en-ZA" sz="2400" dirty="0" smtClean="0"/>
              <a:t> hand upon the waters of Egypt, upon their streams, upon their rivers, and upon their ponds, </a:t>
            </a:r>
            <a:r>
              <a:rPr lang="en-ZA" sz="2400" b="1" dirty="0" smtClean="0"/>
              <a:t>and upon all their pools of </a:t>
            </a:r>
            <a:r>
              <a:rPr lang="en-ZA" sz="2400" b="1" dirty="0" err="1" smtClean="0"/>
              <a:t>water</a:t>
            </a:r>
            <a:r>
              <a:rPr lang="en-ZA" sz="2400" b="1" i="1" u="sng" baseline="30000" dirty="0" err="1" smtClean="0">
                <a:solidFill>
                  <a:srgbClr val="C00000"/>
                </a:solidFill>
              </a:rPr>
              <a:t>H4723</a:t>
            </a:r>
            <a:r>
              <a:rPr lang="en-ZA" sz="2400" dirty="0" smtClean="0"/>
              <a:t>, that they may become blood; and </a:t>
            </a:r>
            <a:r>
              <a:rPr lang="en-ZA" sz="2400" i="1" dirty="0" smtClean="0"/>
              <a:t>that there may be blood throughout all the land of Egypt, both in vessels of wood, and in vessels of stone. </a:t>
            </a:r>
          </a:p>
          <a:p>
            <a:endParaRPr lang="en-ZA" sz="2400" u="sng" dirty="0" smtClean="0"/>
          </a:p>
          <a:p>
            <a:r>
              <a:rPr lang="nl-NL" sz="2400" b="1" dirty="0" smtClean="0">
                <a:solidFill>
                  <a:srgbClr val="0070C0"/>
                </a:solidFill>
              </a:rPr>
              <a:t>Lev 15:6  </a:t>
            </a:r>
            <a:r>
              <a:rPr lang="nl-NL" sz="2400" dirty="0" smtClean="0"/>
              <a:t>en die een wat gaan sit op die voorwerp waarop hy gesit het wat die vloeiing het, moet sy klere was </a:t>
            </a:r>
            <a:r>
              <a:rPr lang="nl-NL" sz="2400" b="1" dirty="0" smtClean="0"/>
              <a:t>en ‘n bad neem </a:t>
            </a:r>
            <a:r>
              <a:rPr lang="nl-NL" sz="2400" dirty="0" smtClean="0"/>
              <a:t>en hy bly tot die aand toe onrein; </a:t>
            </a:r>
          </a:p>
          <a:p>
            <a:r>
              <a:rPr lang="nl-NL" sz="2400" b="1" dirty="0" smtClean="0">
                <a:solidFill>
                  <a:srgbClr val="0070C0"/>
                </a:solidFill>
              </a:rPr>
              <a:t>Lev 15:7  </a:t>
            </a:r>
            <a:r>
              <a:rPr lang="nl-NL" sz="2400" dirty="0" smtClean="0"/>
              <a:t>en die een wat aan die liggaam raak van hom wat die vloeiing het, moet sy klere was </a:t>
            </a:r>
            <a:r>
              <a:rPr lang="nl-NL" sz="2400" b="1" dirty="0" smtClean="0"/>
              <a:t>en ‘n bad neem </a:t>
            </a:r>
            <a:r>
              <a:rPr lang="nl-NL" sz="2400" dirty="0" smtClean="0"/>
              <a:t>en hy bly tot die aand toe onrein. </a:t>
            </a:r>
            <a:endParaRPr lang="en-ZA" sz="2400" dirty="0" smtClean="0"/>
          </a:p>
          <a:p>
            <a:endParaRPr lang="en-ZA" sz="2400" u="sng" dirty="0" smtClean="0"/>
          </a:p>
          <a:p>
            <a:endParaRPr lang="en-ZA" sz="2400" u="sng" dirty="0" smtClean="0"/>
          </a:p>
        </p:txBody>
      </p:sp>
      <p:sp>
        <p:nvSpPr>
          <p:cNvPr id="3" name="Wave 2"/>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0" y="-27384"/>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4524315"/>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70C0"/>
                </a:solidFill>
              </a:rPr>
              <a:t>Esr 10:2  </a:t>
            </a:r>
            <a:r>
              <a:rPr lang="nl-NL" sz="2400" dirty="0" smtClean="0"/>
              <a:t>Toe het Segánja, die seun van Jéhiël, van die seuns van Elam, begin spreek en aan Esra gesê: Ons het ontrou gehandel teen onse God, dat ons vreemde vroue uit die volke van die land getrou het; maar tog is daar nog </a:t>
            </a:r>
            <a:r>
              <a:rPr lang="nl-NL" sz="2400" b="1" dirty="0" smtClean="0"/>
              <a:t>hoop</a:t>
            </a:r>
            <a:r>
              <a:rPr lang="en-ZA" sz="2400" b="1" i="1" u="sng" baseline="30000" dirty="0" err="1" smtClean="0">
                <a:solidFill>
                  <a:srgbClr val="C00000"/>
                </a:solidFill>
              </a:rPr>
              <a:t>H4723</a:t>
            </a:r>
            <a:r>
              <a:rPr lang="nl-NL" sz="2400" dirty="0" smtClean="0"/>
              <a:t> vir Israel in hierdie saak.</a:t>
            </a:r>
          </a:p>
          <a:p>
            <a:endParaRPr lang="nl-NL" sz="2400" dirty="0" smtClean="0"/>
          </a:p>
          <a:p>
            <a:r>
              <a:rPr lang="en-ZA" sz="2400" b="1" dirty="0" err="1" smtClean="0">
                <a:solidFill>
                  <a:srgbClr val="0070C0"/>
                </a:solidFill>
              </a:rPr>
              <a:t>Jer</a:t>
            </a:r>
            <a:r>
              <a:rPr lang="en-ZA" sz="2400" b="1" dirty="0" smtClean="0">
                <a:solidFill>
                  <a:srgbClr val="0070C0"/>
                </a:solidFill>
              </a:rPr>
              <a:t> 14:8 </a:t>
            </a:r>
            <a:r>
              <a:rPr lang="nl-NL" sz="2400" dirty="0" smtClean="0"/>
              <a:t>o </a:t>
            </a:r>
            <a:r>
              <a:rPr lang="nl-NL" sz="2400" b="1" dirty="0" smtClean="0"/>
              <a:t>Verwagting</a:t>
            </a:r>
            <a:r>
              <a:rPr lang="nl-NL" sz="2400" dirty="0" smtClean="0"/>
              <a:t> </a:t>
            </a:r>
            <a:r>
              <a:rPr lang="nl-NL" sz="2400" i="1" dirty="0" smtClean="0">
                <a:solidFill>
                  <a:srgbClr val="003300"/>
                </a:solidFill>
              </a:rPr>
              <a:t>(the hope)</a:t>
            </a:r>
            <a:r>
              <a:rPr lang="en-ZA" sz="2400" b="1" i="1" u="sng" baseline="30000" dirty="0" err="1" smtClean="0">
                <a:solidFill>
                  <a:srgbClr val="C00000"/>
                </a:solidFill>
              </a:rPr>
              <a:t>H4723</a:t>
            </a:r>
            <a:r>
              <a:rPr lang="nl-NL" sz="2400" dirty="0" smtClean="0"/>
              <a:t> van Israel, sy Verlosser in tyd van benoudheid! Waarom sou U wees soos ‘n vreemdeling in die land en soos ‘n reisiger wat uitdraai om te vernag?</a:t>
            </a:r>
            <a:r>
              <a:rPr lang="en-ZA" sz="2400" b="1" dirty="0" smtClean="0">
                <a:solidFill>
                  <a:srgbClr val="0070C0"/>
                </a:solidFill>
              </a:rPr>
              <a:t> </a:t>
            </a:r>
            <a:r>
              <a:rPr lang="en-ZA" sz="2400" b="1" dirty="0" err="1" smtClean="0">
                <a:solidFill>
                  <a:srgbClr val="0070C0"/>
                </a:solidFill>
              </a:rPr>
              <a:t>Jer</a:t>
            </a:r>
            <a:r>
              <a:rPr lang="en-ZA" sz="2400" b="1" dirty="0" smtClean="0">
                <a:solidFill>
                  <a:srgbClr val="0070C0"/>
                </a:solidFill>
              </a:rPr>
              <a:t> 50:7</a:t>
            </a:r>
            <a:endParaRPr lang="nl-NL" sz="2400" dirty="0" smtClean="0"/>
          </a:p>
          <a:p>
            <a:endParaRPr lang="nl-NL" sz="2400" dirty="0" smtClean="0"/>
          </a:p>
          <a:p>
            <a:r>
              <a:rPr lang="en-ZA" sz="2400" b="1" dirty="0" err="1" smtClean="0">
                <a:solidFill>
                  <a:srgbClr val="0070C0"/>
                </a:solidFill>
              </a:rPr>
              <a:t>Jer</a:t>
            </a:r>
            <a:r>
              <a:rPr lang="en-ZA" sz="2400" b="1" dirty="0" smtClean="0">
                <a:solidFill>
                  <a:srgbClr val="0070C0"/>
                </a:solidFill>
              </a:rPr>
              <a:t> 17:13 </a:t>
            </a:r>
            <a:r>
              <a:rPr lang="nl-NL" sz="2400" dirty="0" smtClean="0"/>
              <a:t>Jer 17:13  o HERE, </a:t>
            </a:r>
            <a:r>
              <a:rPr lang="nl-NL" sz="2400" b="1" dirty="0" smtClean="0"/>
              <a:t>Verwagting</a:t>
            </a:r>
            <a:r>
              <a:rPr lang="en-ZA" sz="2400" b="1" i="1" u="sng" baseline="30000" dirty="0" err="1" smtClean="0">
                <a:solidFill>
                  <a:srgbClr val="C00000"/>
                </a:solidFill>
              </a:rPr>
              <a:t>H4723</a:t>
            </a:r>
            <a:r>
              <a:rPr lang="nl-NL" sz="2400" dirty="0" smtClean="0"/>
              <a:t> van Israel! almal wat U verlaat, sal beskaamd staan; wie van My afwyk, sal op die aarde geskryf word; want hulle het die HERE, </a:t>
            </a:r>
            <a:r>
              <a:rPr lang="nl-NL" sz="2400" b="1" dirty="0" smtClean="0">
                <a:solidFill>
                  <a:srgbClr val="C00000"/>
                </a:solidFill>
              </a:rPr>
              <a:t>die fontein van lewende water, </a:t>
            </a:r>
            <a:r>
              <a:rPr lang="nl-NL" sz="2400" dirty="0" smtClean="0"/>
              <a:t>verlaat.</a:t>
            </a:r>
            <a:endParaRPr lang="en-US" sz="2400" dirty="0" smtClean="0"/>
          </a:p>
        </p:txBody>
      </p:sp>
      <p:sp>
        <p:nvSpPr>
          <p:cNvPr id="3" name="Wave 2"/>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4216539"/>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en-ZA" sz="2400" b="1" dirty="0" err="1" smtClean="0">
                <a:solidFill>
                  <a:srgbClr val="003300"/>
                </a:solidFill>
              </a:rPr>
              <a:t>Mikvah</a:t>
            </a:r>
            <a:r>
              <a:rPr lang="en-ZA" sz="2400" i="1" dirty="0" smtClean="0">
                <a:solidFill>
                  <a:srgbClr val="0070C0"/>
                </a:solidFill>
              </a:rPr>
              <a:t>  </a:t>
            </a:r>
            <a:r>
              <a:rPr lang="he-IL" sz="2800" dirty="0" smtClean="0">
                <a:solidFill>
                  <a:srgbClr val="0000FF"/>
                </a:solidFill>
                <a:latin typeface="TITUS Cyberbit Basic" pitchFamily="18" charset="0"/>
                <a:ea typeface="TITUS Cyberbit Basic" pitchFamily="18" charset="0"/>
                <a:cs typeface="TITUS Cyberbit Basic" pitchFamily="18" charset="0"/>
              </a:rPr>
              <a:t>מקווה</a:t>
            </a:r>
            <a:r>
              <a:rPr lang="he-IL" sz="2400" dirty="0" smtClean="0"/>
              <a:t> </a:t>
            </a:r>
            <a:r>
              <a:rPr lang="en-ZA" sz="2400" dirty="0" smtClean="0"/>
              <a:t> "a collection of water"  is a bath used for the purpose of ritual immersion in </a:t>
            </a:r>
            <a:r>
              <a:rPr lang="en-ZA" sz="2400" dirty="0" err="1" smtClean="0"/>
              <a:t>Judais</a:t>
            </a:r>
            <a:r>
              <a:rPr lang="en-ZA" sz="2400" dirty="0" smtClean="0"/>
              <a:t>:</a:t>
            </a:r>
          </a:p>
          <a:p>
            <a:pPr>
              <a:buFont typeface="Arial" pitchFamily="34" charset="0"/>
              <a:buChar char="•"/>
            </a:pPr>
            <a:endParaRPr lang="en-ZA" sz="2400" dirty="0" smtClean="0"/>
          </a:p>
          <a:p>
            <a:pPr>
              <a:buFont typeface="Arial" pitchFamily="34" charset="0"/>
              <a:buChar char="•"/>
            </a:pPr>
            <a:r>
              <a:rPr lang="en-ZA" sz="2400" dirty="0" smtClean="0"/>
              <a:t> Women after childbirth or menstruation.</a:t>
            </a:r>
          </a:p>
          <a:p>
            <a:pPr>
              <a:buFont typeface="Arial" pitchFamily="34" charset="0"/>
              <a:buChar char="•"/>
            </a:pPr>
            <a:r>
              <a:rPr lang="en-ZA" sz="2400" dirty="0" smtClean="0"/>
              <a:t> A bride before her wedding.</a:t>
            </a:r>
          </a:p>
          <a:p>
            <a:pPr>
              <a:buFont typeface="Arial" pitchFamily="34" charset="0"/>
              <a:buChar char="•"/>
            </a:pPr>
            <a:r>
              <a:rPr lang="en-ZA" sz="2400" dirty="0" smtClean="0"/>
              <a:t> Priests (in the Temple) before divine service.</a:t>
            </a:r>
          </a:p>
          <a:p>
            <a:pPr>
              <a:buFont typeface="Arial" pitchFamily="34" charset="0"/>
              <a:buChar char="•"/>
            </a:pPr>
            <a:r>
              <a:rPr lang="en-ZA" sz="2400" dirty="0" smtClean="0"/>
              <a:t> Men on the eve of Yom Kippur (also optionally, before Shabbat).</a:t>
            </a:r>
          </a:p>
          <a:p>
            <a:pPr>
              <a:buFont typeface="Arial" pitchFamily="34" charset="0"/>
              <a:buChar char="•"/>
            </a:pPr>
            <a:r>
              <a:rPr lang="en-ZA" sz="2400" dirty="0" smtClean="0"/>
              <a:t> For converts to Judaism.</a:t>
            </a:r>
          </a:p>
          <a:p>
            <a:pPr>
              <a:buFont typeface="Arial" pitchFamily="34" charset="0"/>
              <a:buChar char="•"/>
            </a:pPr>
            <a:r>
              <a:rPr lang="en-ZA" sz="2400" dirty="0" smtClean="0"/>
              <a:t> In preparation of a dead</a:t>
            </a:r>
          </a:p>
          <a:p>
            <a:r>
              <a:rPr lang="en-ZA" sz="2400" dirty="0" smtClean="0"/>
              <a:t>    person for burial.</a:t>
            </a:r>
          </a:p>
          <a:p>
            <a:pPr>
              <a:buFont typeface="Arial" pitchFamily="34" charset="0"/>
              <a:buChar char="•"/>
            </a:pPr>
            <a:r>
              <a:rPr lang="en-ZA" sz="2400" dirty="0" smtClean="0"/>
              <a:t> For new kitchen utensils.</a:t>
            </a:r>
            <a:endParaRPr lang="en-ZA" sz="2400" dirty="0"/>
          </a:p>
        </p:txBody>
      </p:sp>
      <p:pic>
        <p:nvPicPr>
          <p:cNvPr id="3075" name="Picture 3" descr="C:\Users\vanzyl.j\Desktop\TM Mikveh2.JPG"/>
          <p:cNvPicPr>
            <a:picLocks noChangeAspect="1" noChangeArrowheads="1"/>
          </p:cNvPicPr>
          <p:nvPr/>
        </p:nvPicPr>
        <p:blipFill>
          <a:blip r:embed="rId2"/>
          <a:srcRect/>
          <a:stretch>
            <a:fillRect/>
          </a:stretch>
        </p:blipFill>
        <p:spPr bwMode="auto">
          <a:xfrm>
            <a:off x="4355976" y="3429000"/>
            <a:ext cx="4285133" cy="3214900"/>
          </a:xfrm>
          <a:prstGeom prst="rect">
            <a:avLst/>
          </a:prstGeom>
          <a:ln>
            <a:noFill/>
          </a:ln>
          <a:effectLst>
            <a:outerShdw blurRad="292100" dist="139700" dir="2700000" algn="tl" rotWithShape="0">
              <a:srgbClr val="333333">
                <a:alpha val="65000"/>
              </a:srgbClr>
            </a:outerShdw>
          </a:effectLst>
        </p:spPr>
      </p:pic>
      <p:sp>
        <p:nvSpPr>
          <p:cNvPr id="5" name="Wave 4"/>
          <p:cNvSpPr/>
          <p:nvPr/>
        </p:nvSpPr>
        <p:spPr>
          <a:xfrm>
            <a:off x="0" y="609600"/>
            <a:ext cx="9144000" cy="76200"/>
          </a:xfrm>
          <a:prstGeom prst="wave">
            <a:avLst/>
          </a:prstGeom>
          <a:blipFill>
            <a:blip r:embed="rId3"/>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1938992"/>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3300"/>
                </a:solidFill>
              </a:rPr>
              <a:t>Bad/Water van Silóam </a:t>
            </a:r>
            <a:r>
              <a:rPr lang="nl-NL" sz="2400" i="1" dirty="0" smtClean="0">
                <a:solidFill>
                  <a:srgbClr val="003300"/>
                </a:solidFill>
              </a:rPr>
              <a:t>(Ontdek in 2004)</a:t>
            </a:r>
          </a:p>
          <a:p>
            <a:endParaRPr lang="nl-NL" sz="2400" dirty="0" smtClean="0"/>
          </a:p>
          <a:p>
            <a:r>
              <a:rPr lang="nl-NL" sz="2400" b="1" dirty="0" smtClean="0">
                <a:solidFill>
                  <a:srgbClr val="0070C0"/>
                </a:solidFill>
              </a:rPr>
              <a:t>Joh 9:7  </a:t>
            </a:r>
            <a:r>
              <a:rPr lang="nl-NL" sz="2400" dirty="0" smtClean="0"/>
              <a:t>en sê vir hom: Gaan was jou in die </a:t>
            </a:r>
            <a:r>
              <a:rPr lang="nl-NL" sz="2400" b="1" dirty="0" smtClean="0"/>
              <a:t>badwater Silóam</a:t>
            </a:r>
            <a:r>
              <a:rPr lang="nl-NL" sz="2400" dirty="0" smtClean="0"/>
              <a:t>, wat vertaal word: Uitgestuur. En hy het gegaan en hom gewas; en hy het siende teruggekom. </a:t>
            </a:r>
            <a:r>
              <a:rPr lang="en-ZA" sz="2400" dirty="0" err="1" smtClean="0">
                <a:solidFill>
                  <a:srgbClr val="0070C0"/>
                </a:solidFill>
              </a:rPr>
              <a:t>Nehemía</a:t>
            </a:r>
            <a:r>
              <a:rPr lang="en-ZA" sz="2400" dirty="0" smtClean="0">
                <a:solidFill>
                  <a:srgbClr val="0070C0"/>
                </a:solidFill>
              </a:rPr>
              <a:t> 3:15 en </a:t>
            </a:r>
            <a:r>
              <a:rPr lang="en-ZA" sz="2400" dirty="0" err="1" smtClean="0">
                <a:solidFill>
                  <a:srgbClr val="0070C0"/>
                </a:solidFill>
              </a:rPr>
              <a:t>Jes</a:t>
            </a:r>
            <a:r>
              <a:rPr lang="en-ZA" sz="2400" dirty="0" smtClean="0">
                <a:solidFill>
                  <a:srgbClr val="0070C0"/>
                </a:solidFill>
              </a:rPr>
              <a:t> 8:6</a:t>
            </a:r>
            <a:endParaRPr lang="en-ZA" sz="2400" b="1" dirty="0" smtClean="0"/>
          </a:p>
        </p:txBody>
      </p:sp>
      <p:pic>
        <p:nvPicPr>
          <p:cNvPr id="1027" name="Picture 3" descr="C:\Users\vanzyl.j\Desktop\Pool of Siloam new find.jpg"/>
          <p:cNvPicPr>
            <a:picLocks noChangeAspect="1" noChangeArrowheads="1"/>
          </p:cNvPicPr>
          <p:nvPr/>
        </p:nvPicPr>
        <p:blipFill>
          <a:blip r:embed="rId2"/>
          <a:srcRect/>
          <a:stretch>
            <a:fillRect/>
          </a:stretch>
        </p:blipFill>
        <p:spPr bwMode="auto">
          <a:xfrm>
            <a:off x="1996948" y="2727325"/>
            <a:ext cx="5167340" cy="3870027"/>
          </a:xfrm>
          <a:prstGeom prst="rect">
            <a:avLst/>
          </a:prstGeom>
          <a:ln>
            <a:noFill/>
          </a:ln>
          <a:effectLst>
            <a:outerShdw blurRad="292100" dist="139700" dir="2700000" algn="tl" rotWithShape="0">
              <a:srgbClr val="333333">
                <a:alpha val="65000"/>
              </a:srgbClr>
            </a:outerShdw>
          </a:effectLst>
        </p:spPr>
      </p:pic>
      <p:sp>
        <p:nvSpPr>
          <p:cNvPr id="5" name="Wave 4"/>
          <p:cNvSpPr/>
          <p:nvPr/>
        </p:nvSpPr>
        <p:spPr>
          <a:xfrm>
            <a:off x="0" y="609600"/>
            <a:ext cx="9144000" cy="76200"/>
          </a:xfrm>
          <a:prstGeom prst="wave">
            <a:avLst/>
          </a:prstGeom>
          <a:blipFill>
            <a:blip r:embed="rId3"/>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64" y="908720"/>
            <a:ext cx="5544616" cy="1569660"/>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70C0"/>
                </a:solidFill>
              </a:rPr>
              <a:t>Eks 40:7  </a:t>
            </a:r>
            <a:r>
              <a:rPr lang="nl-NL" sz="2400" dirty="0" smtClean="0"/>
              <a:t>En jy moet die waskom tussen die tent van samekoms en die altaar neersit en daar water in gooi. </a:t>
            </a:r>
            <a:endParaRPr lang="en-ZA" sz="2400" dirty="0" smtClean="0"/>
          </a:p>
          <a:p>
            <a:endParaRPr lang="en-ZA" sz="2400" dirty="0"/>
          </a:p>
        </p:txBody>
      </p:sp>
      <p:pic>
        <p:nvPicPr>
          <p:cNvPr id="2051" name="Picture 3" descr="C:\Users\vanzyl.j\Desktop\250px-14440_The_mikve_in_besalu.jpg"/>
          <p:cNvPicPr>
            <a:picLocks noChangeAspect="1" noChangeArrowheads="1"/>
          </p:cNvPicPr>
          <p:nvPr/>
        </p:nvPicPr>
        <p:blipFill>
          <a:blip r:embed="rId2"/>
          <a:srcRect/>
          <a:stretch>
            <a:fillRect/>
          </a:stretch>
        </p:blipFill>
        <p:spPr bwMode="auto">
          <a:xfrm>
            <a:off x="395536" y="1412776"/>
            <a:ext cx="2709624" cy="4032448"/>
          </a:xfrm>
          <a:prstGeom prst="rect">
            <a:avLst/>
          </a:prstGeom>
          <a:ln>
            <a:noFill/>
          </a:ln>
          <a:effectLst>
            <a:outerShdw blurRad="292100" dist="139700" dir="2700000" algn="tl" rotWithShape="0">
              <a:srgbClr val="333333">
                <a:alpha val="65000"/>
              </a:srgbClr>
            </a:outerShdw>
          </a:effectLst>
        </p:spPr>
      </p:pic>
      <p:pic>
        <p:nvPicPr>
          <p:cNvPr id="2052" name="Picture 4" descr="C:\Users\vanzyl.j\Desktop\tabwash2.jpg"/>
          <p:cNvPicPr>
            <a:picLocks noChangeAspect="1" noChangeArrowheads="1"/>
          </p:cNvPicPr>
          <p:nvPr/>
        </p:nvPicPr>
        <p:blipFill>
          <a:blip r:embed="rId3"/>
          <a:srcRect/>
          <a:stretch>
            <a:fillRect/>
          </a:stretch>
        </p:blipFill>
        <p:spPr bwMode="auto">
          <a:xfrm>
            <a:off x="3923928" y="2420888"/>
            <a:ext cx="4516164" cy="3388831"/>
          </a:xfrm>
          <a:prstGeom prst="rect">
            <a:avLst/>
          </a:prstGeom>
          <a:ln>
            <a:noFill/>
          </a:ln>
          <a:effectLst>
            <a:outerShdw blurRad="292100" dist="139700" dir="2700000" algn="tl" rotWithShape="0">
              <a:srgbClr val="333333">
                <a:alpha val="65000"/>
              </a:srgbClr>
            </a:outerShdw>
          </a:effectLst>
        </p:spPr>
      </p:pic>
      <p:sp>
        <p:nvSpPr>
          <p:cNvPr id="5" name="Wave 4"/>
          <p:cNvSpPr/>
          <p:nvPr/>
        </p:nvSpPr>
        <p:spPr>
          <a:xfrm>
            <a:off x="0" y="609600"/>
            <a:ext cx="9144000" cy="76200"/>
          </a:xfrm>
          <a:prstGeom prst="wave">
            <a:avLst/>
          </a:prstGeom>
          <a:blipFill>
            <a:blip r:embed="rId4"/>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144000" cy="4524315"/>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en-ZA" sz="2400" b="1" dirty="0" err="1" smtClean="0">
                <a:solidFill>
                  <a:srgbClr val="0070C0"/>
                </a:solidFill>
              </a:rPr>
              <a:t>Jer</a:t>
            </a:r>
            <a:r>
              <a:rPr lang="en-ZA" sz="2400" b="1" dirty="0" smtClean="0">
                <a:solidFill>
                  <a:srgbClr val="0070C0"/>
                </a:solidFill>
              </a:rPr>
              <a:t> 17:13 </a:t>
            </a:r>
            <a:r>
              <a:rPr lang="nl-NL" sz="2400" dirty="0" smtClean="0"/>
              <a:t>Jer 17:13  o HERE, </a:t>
            </a:r>
            <a:r>
              <a:rPr lang="nl-NL" sz="2400" b="1" dirty="0" smtClean="0"/>
              <a:t>Verwagting</a:t>
            </a:r>
            <a:r>
              <a:rPr lang="en-ZA" sz="2400" b="1" i="1" u="sng" baseline="30000" dirty="0" err="1" smtClean="0">
                <a:solidFill>
                  <a:srgbClr val="C00000"/>
                </a:solidFill>
              </a:rPr>
              <a:t>H4723</a:t>
            </a:r>
            <a:r>
              <a:rPr lang="nl-NL" sz="2400" dirty="0" smtClean="0"/>
              <a:t> van Israel! almal wat U verlaat, sal beskaamd staan; wie van My afwyk, sal op die aarde geskryf word; want hulle het die HERE, </a:t>
            </a:r>
            <a:r>
              <a:rPr lang="nl-NL" sz="2400" b="1" dirty="0" smtClean="0">
                <a:solidFill>
                  <a:srgbClr val="C00000"/>
                </a:solidFill>
              </a:rPr>
              <a:t>die fontein van lewende water, </a:t>
            </a:r>
            <a:r>
              <a:rPr lang="nl-NL" sz="2400" dirty="0" smtClean="0"/>
              <a:t>verlaat.</a:t>
            </a:r>
          </a:p>
          <a:p>
            <a:endParaRPr lang="nl-NL" sz="2400" dirty="0" smtClean="0"/>
          </a:p>
          <a:p>
            <a:r>
              <a:rPr lang="nl-NL" sz="2400" b="1" dirty="0" smtClean="0">
                <a:solidFill>
                  <a:srgbClr val="0070C0"/>
                </a:solidFill>
              </a:rPr>
              <a:t>Efs 5:25  </a:t>
            </a:r>
            <a:r>
              <a:rPr lang="nl-NL" sz="2400" dirty="0" smtClean="0"/>
              <a:t>Manne, julle moet jul eie vroue liefhê, soos Christus ook die gemeente liefgehad en Homself daarvoor oorgegee het </a:t>
            </a:r>
          </a:p>
          <a:p>
            <a:r>
              <a:rPr lang="nl-NL" sz="2400" b="1" dirty="0" smtClean="0">
                <a:solidFill>
                  <a:srgbClr val="0070C0"/>
                </a:solidFill>
              </a:rPr>
              <a:t>Efs 5:26  </a:t>
            </a:r>
            <a:r>
              <a:rPr lang="nl-NL" sz="2400" dirty="0" smtClean="0"/>
              <a:t>om dit te heilig, nadat Hy dit gereinig het met die </a:t>
            </a:r>
            <a:r>
              <a:rPr lang="nl-NL" sz="2400" b="1" dirty="0" smtClean="0">
                <a:solidFill>
                  <a:srgbClr val="C00000"/>
                </a:solidFill>
              </a:rPr>
              <a:t>waterbad deur die woord</a:t>
            </a:r>
            <a:r>
              <a:rPr lang="nl-NL" sz="2400" dirty="0" smtClean="0">
                <a:solidFill>
                  <a:srgbClr val="C00000"/>
                </a:solidFill>
              </a:rPr>
              <a:t>,</a:t>
            </a:r>
          </a:p>
          <a:p>
            <a:r>
              <a:rPr lang="nl-NL" sz="2400" b="1" dirty="0" smtClean="0">
                <a:solidFill>
                  <a:srgbClr val="0070C0"/>
                </a:solidFill>
              </a:rPr>
              <a:t>1Kol 6:11  </a:t>
            </a:r>
            <a:r>
              <a:rPr lang="nl-NL" sz="2400" dirty="0" smtClean="0"/>
              <a:t>En dit was sommige van julle; maar julle het jul </a:t>
            </a:r>
            <a:r>
              <a:rPr lang="nl-NL" sz="2400" b="1" dirty="0" smtClean="0">
                <a:solidFill>
                  <a:srgbClr val="C00000"/>
                </a:solidFill>
              </a:rPr>
              <a:t>laat afwas, </a:t>
            </a:r>
            <a:r>
              <a:rPr lang="nl-NL" sz="2400" dirty="0" smtClean="0"/>
              <a:t>maar julle is geheilig, maar julle is geregverdig in die Naam van die Here Jesus en deur die Gees van onse God.</a:t>
            </a:r>
            <a:endParaRPr lang="nl-NL" sz="2400" dirty="0" smtClean="0">
              <a:solidFill>
                <a:srgbClr val="C00000"/>
              </a:solidFill>
            </a:endParaRPr>
          </a:p>
          <a:p>
            <a:endParaRPr lang="en-US" sz="2400" dirty="0" smtClean="0">
              <a:solidFill>
                <a:srgbClr val="C00000"/>
              </a:solidFill>
            </a:endParaRPr>
          </a:p>
        </p:txBody>
      </p:sp>
      <p:sp>
        <p:nvSpPr>
          <p:cNvPr id="3" name="Wave 2"/>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7009"/>
            <a:ext cx="9324528" cy="5632311"/>
          </a:xfrm>
          <a:prstGeom prst="rect">
            <a:avLst/>
          </a:prstGeom>
          <a:noFill/>
          <a:effectLst>
            <a:outerShdw blurRad="50800" dist="38100" dir="2700000" algn="tl" rotWithShape="0">
              <a:schemeClr val="tx1">
                <a:alpha val="33000"/>
              </a:schemeClr>
            </a:outerShdw>
          </a:effectLst>
        </p:spPr>
        <p:txBody>
          <a:bodyPr wrap="square" rtlCol="0">
            <a:spAutoFit/>
          </a:bodyPr>
          <a:lstStyle/>
          <a:p>
            <a:r>
              <a:rPr lang="nl-NL" sz="2400" b="1" dirty="0" smtClean="0">
                <a:solidFill>
                  <a:srgbClr val="0070C0"/>
                </a:solidFill>
              </a:rPr>
              <a:t>1Pet 3:20  </a:t>
            </a:r>
            <a:r>
              <a:rPr lang="nl-NL" sz="2400" dirty="0" smtClean="0"/>
              <a:t>wat eertyds ongehoorsaam was toe die lankmoedigheid van God een maal gewag het in die dae van Noag, onderwyl die ark gereed gemaak is, waarin weinig, dit is agt, siele deur water heen gered is; </a:t>
            </a:r>
          </a:p>
          <a:p>
            <a:r>
              <a:rPr lang="nl-NL" sz="2400" b="1" dirty="0" smtClean="0">
                <a:solidFill>
                  <a:srgbClr val="0070C0"/>
                </a:solidFill>
              </a:rPr>
              <a:t>1Pet 3:21  </a:t>
            </a:r>
            <a:r>
              <a:rPr lang="nl-NL" sz="2400" dirty="0" smtClean="0"/>
              <a:t>waarvan die teëbeeld, </a:t>
            </a:r>
            <a:r>
              <a:rPr lang="nl-NL" sz="2400" b="1" dirty="0" smtClean="0">
                <a:solidFill>
                  <a:srgbClr val="C00000"/>
                </a:solidFill>
              </a:rPr>
              <a:t>die doop</a:t>
            </a:r>
            <a:r>
              <a:rPr lang="nl-NL" sz="2400" dirty="0" smtClean="0"/>
              <a:t>, ons nou ook red, nie as ‘n aflegging van die vuilheid van die vlees nie, maar as ‘n bede tot God om ‘n goeie gewete—deur die opstanding van Jesus Christus</a:t>
            </a:r>
          </a:p>
          <a:p>
            <a:endParaRPr lang="nl-NL" sz="2400" dirty="0" smtClean="0"/>
          </a:p>
          <a:p>
            <a:r>
              <a:rPr lang="nl-NL" sz="2400" b="1" dirty="0" smtClean="0">
                <a:solidFill>
                  <a:srgbClr val="0070C0"/>
                </a:solidFill>
              </a:rPr>
              <a:t>1Kol 10:1  </a:t>
            </a:r>
            <a:r>
              <a:rPr lang="nl-NL" sz="2400" dirty="0" smtClean="0"/>
              <a:t>Want ek wil nie hê, broeders, dat julle nie sou weet nie dat ons vaders almal onder die wolk was en almal deur die see deurgegaan het, </a:t>
            </a:r>
          </a:p>
          <a:p>
            <a:r>
              <a:rPr lang="nl-NL" sz="2400" b="1" dirty="0" smtClean="0">
                <a:solidFill>
                  <a:srgbClr val="0070C0"/>
                </a:solidFill>
              </a:rPr>
              <a:t>1Kol 10:2  </a:t>
            </a:r>
            <a:r>
              <a:rPr lang="nl-NL" sz="2400" dirty="0" smtClean="0"/>
              <a:t>en almal </a:t>
            </a:r>
            <a:r>
              <a:rPr lang="nl-NL" sz="2400" b="1" dirty="0" smtClean="0">
                <a:solidFill>
                  <a:srgbClr val="C00000"/>
                </a:solidFill>
              </a:rPr>
              <a:t>in Moses gedoop </a:t>
            </a:r>
            <a:r>
              <a:rPr lang="nl-NL" sz="2400" dirty="0" smtClean="0"/>
              <a:t>is in die wolk en in </a:t>
            </a:r>
            <a:r>
              <a:rPr lang="nl-NL" sz="2400" b="1" dirty="0" smtClean="0">
                <a:solidFill>
                  <a:srgbClr val="C00000"/>
                </a:solidFill>
              </a:rPr>
              <a:t>die see, </a:t>
            </a:r>
          </a:p>
          <a:p>
            <a:r>
              <a:rPr lang="nl-NL" sz="2400" b="1" dirty="0" smtClean="0">
                <a:solidFill>
                  <a:srgbClr val="0070C0"/>
                </a:solidFill>
              </a:rPr>
              <a:t>1Kol 10:3  </a:t>
            </a:r>
            <a:r>
              <a:rPr lang="nl-NL" sz="2400" dirty="0" smtClean="0"/>
              <a:t>en almal dieselfde geestelike spys geëet het, </a:t>
            </a:r>
          </a:p>
          <a:p>
            <a:r>
              <a:rPr lang="nl-NL" sz="2400" b="1" dirty="0" smtClean="0">
                <a:solidFill>
                  <a:srgbClr val="0070C0"/>
                </a:solidFill>
              </a:rPr>
              <a:t>1Kol 10:4  </a:t>
            </a:r>
            <a:r>
              <a:rPr lang="nl-NL" sz="2400" dirty="0" smtClean="0"/>
              <a:t>en almal dieselfde geestelike drank gedrink het, want hulle het gedrink uit ‘n geestelike rots wat gevolg het, en die rots was Christus. </a:t>
            </a:r>
          </a:p>
          <a:p>
            <a:r>
              <a:rPr lang="nl-NL" sz="2400" b="1" dirty="0" smtClean="0">
                <a:solidFill>
                  <a:srgbClr val="0070C0"/>
                </a:solidFill>
              </a:rPr>
              <a:t>1Kol 10:5  </a:t>
            </a:r>
            <a:r>
              <a:rPr lang="nl-NL" sz="2400" dirty="0" smtClean="0"/>
              <a:t>Maar God het in die meeste van hulle geen welgevalle gehad nie, want hulle is neergeslaan in die woestyn.  </a:t>
            </a:r>
          </a:p>
        </p:txBody>
      </p:sp>
      <p:sp>
        <p:nvSpPr>
          <p:cNvPr id="3" name="Wave 2"/>
          <p:cNvSpPr/>
          <p:nvPr/>
        </p:nvSpPr>
        <p:spPr>
          <a:xfrm>
            <a:off x="0" y="609600"/>
            <a:ext cx="9144000" cy="76200"/>
          </a:xfrm>
          <a:prstGeom prst="wave">
            <a:avLst/>
          </a:prstGeom>
          <a:blipFill>
            <a:blip r:embed="rId2"/>
            <a:tile tx="0" ty="0" sx="100000" sy="100000" flip="none" algn="tl"/>
          </a:blipFill>
          <a:effectLst>
            <a:outerShdw blurRad="50800" dist="50800" dir="5400000" algn="ctr" rotWithShape="0">
              <a:schemeClr val="tx1">
                <a:lumMod val="95000"/>
                <a:lumOff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0" y="-15190"/>
            <a:ext cx="9144000" cy="646331"/>
          </a:xfrm>
          <a:prstGeom prst="rect">
            <a:avLst/>
          </a:prstGeom>
          <a:noFill/>
          <a:effectLst>
            <a:glow rad="101600">
              <a:srgbClr val="00B050">
                <a:alpha val="60000"/>
              </a:srgbClr>
            </a:glow>
            <a:outerShdw blurRad="1143000" dist="152400" dir="21540000" sx="90000" sy="-19000" rotWithShape="0">
              <a:prstClr val="black">
                <a:alpha val="15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nl-NL" sz="3600" b="1" dirty="0" smtClean="0">
                <a:ln w="11430"/>
                <a:solidFill>
                  <a:srgbClr val="003300"/>
                </a:solidFill>
                <a:effectLst>
                  <a:outerShdw blurRad="50800" dist="39000" dir="5460000" algn="tl">
                    <a:srgbClr val="000000">
                      <a:alpha val="38000"/>
                    </a:srgbClr>
                  </a:outerShdw>
                </a:effectLst>
              </a:rPr>
              <a:t>WATER DOOP</a:t>
            </a:r>
            <a:endParaRPr lang="en-ZA" sz="3600" b="1" dirty="0">
              <a:ln w="11430"/>
              <a:solidFill>
                <a:srgbClr val="0033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1620</Words>
  <Application>Microsoft Office PowerPoint</Application>
  <PresentationFormat>On-screen Show (4:3)</PresentationFormat>
  <Paragraphs>102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vanzyl.j</dc:creator>
  <cp:lastModifiedBy>vanzyl.j</cp:lastModifiedBy>
  <cp:revision>38</cp:revision>
  <dcterms:created xsi:type="dcterms:W3CDTF">2016-03-08T10:23:14Z</dcterms:created>
  <dcterms:modified xsi:type="dcterms:W3CDTF">2016-03-10T07:40:28Z</dcterms:modified>
</cp:coreProperties>
</file>