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668" r:id="rId2"/>
    <p:sldId id="669" r:id="rId3"/>
    <p:sldId id="670" r:id="rId4"/>
    <p:sldId id="672" r:id="rId5"/>
    <p:sldId id="671" r:id="rId6"/>
    <p:sldId id="674" r:id="rId7"/>
    <p:sldId id="673" r:id="rId8"/>
    <p:sldId id="675" r:id="rId9"/>
    <p:sldId id="677" r:id="rId10"/>
    <p:sldId id="676" r:id="rId11"/>
    <p:sldId id="679" r:id="rId12"/>
    <p:sldId id="678" r:id="rId13"/>
    <p:sldId id="681" r:id="rId14"/>
    <p:sldId id="682" r:id="rId15"/>
    <p:sldId id="680" r:id="rId16"/>
    <p:sldId id="551" r:id="rId17"/>
    <p:sldId id="683" r:id="rId18"/>
  </p:sldIdLst>
  <p:sldSz cx="9144000" cy="6858000" type="screen4x3"/>
  <p:notesSz cx="6858000" cy="9144000"/>
  <p:defaultTextStyle>
    <a:defPPr>
      <a:defRPr lang="en-US"/>
    </a:defPPr>
    <a:lvl1pPr algn="l" rtl="0" fontAlgn="base">
      <a:spcBef>
        <a:spcPct val="0"/>
      </a:spcBef>
      <a:spcAft>
        <a:spcPct val="0"/>
      </a:spcAft>
      <a:defRPr sz="2800" kern="1200">
        <a:solidFill>
          <a:srgbClr val="BBD2FF"/>
        </a:solidFill>
        <a:latin typeface="Arial" charset="0"/>
        <a:ea typeface="+mn-ea"/>
        <a:cs typeface="+mn-cs"/>
      </a:defRPr>
    </a:lvl1pPr>
    <a:lvl2pPr marL="457200" algn="l" rtl="0" fontAlgn="base">
      <a:spcBef>
        <a:spcPct val="0"/>
      </a:spcBef>
      <a:spcAft>
        <a:spcPct val="0"/>
      </a:spcAft>
      <a:defRPr sz="2800" kern="1200">
        <a:solidFill>
          <a:srgbClr val="BBD2FF"/>
        </a:solidFill>
        <a:latin typeface="Arial" charset="0"/>
        <a:ea typeface="+mn-ea"/>
        <a:cs typeface="+mn-cs"/>
      </a:defRPr>
    </a:lvl2pPr>
    <a:lvl3pPr marL="914400" algn="l" rtl="0" fontAlgn="base">
      <a:spcBef>
        <a:spcPct val="0"/>
      </a:spcBef>
      <a:spcAft>
        <a:spcPct val="0"/>
      </a:spcAft>
      <a:defRPr sz="2800" kern="1200">
        <a:solidFill>
          <a:srgbClr val="BBD2FF"/>
        </a:solidFill>
        <a:latin typeface="Arial" charset="0"/>
        <a:ea typeface="+mn-ea"/>
        <a:cs typeface="+mn-cs"/>
      </a:defRPr>
    </a:lvl3pPr>
    <a:lvl4pPr marL="1371600" algn="l" rtl="0" fontAlgn="base">
      <a:spcBef>
        <a:spcPct val="0"/>
      </a:spcBef>
      <a:spcAft>
        <a:spcPct val="0"/>
      </a:spcAft>
      <a:defRPr sz="2800" kern="1200">
        <a:solidFill>
          <a:srgbClr val="BBD2FF"/>
        </a:solidFill>
        <a:latin typeface="Arial" charset="0"/>
        <a:ea typeface="+mn-ea"/>
        <a:cs typeface="+mn-cs"/>
      </a:defRPr>
    </a:lvl4pPr>
    <a:lvl5pPr marL="1828800" algn="l" rtl="0" fontAlgn="base">
      <a:spcBef>
        <a:spcPct val="0"/>
      </a:spcBef>
      <a:spcAft>
        <a:spcPct val="0"/>
      </a:spcAft>
      <a:defRPr sz="2800" kern="1200">
        <a:solidFill>
          <a:srgbClr val="BBD2FF"/>
        </a:solidFill>
        <a:latin typeface="Arial" charset="0"/>
        <a:ea typeface="+mn-ea"/>
        <a:cs typeface="+mn-cs"/>
      </a:defRPr>
    </a:lvl5pPr>
    <a:lvl6pPr marL="2286000" algn="l" defTabSz="914400" rtl="0" eaLnBrk="1" latinLnBrk="0" hangingPunct="1">
      <a:defRPr sz="2800" kern="1200">
        <a:solidFill>
          <a:srgbClr val="BBD2FF"/>
        </a:solidFill>
        <a:latin typeface="Arial" charset="0"/>
        <a:ea typeface="+mn-ea"/>
        <a:cs typeface="+mn-cs"/>
      </a:defRPr>
    </a:lvl6pPr>
    <a:lvl7pPr marL="2743200" algn="l" defTabSz="914400" rtl="0" eaLnBrk="1" latinLnBrk="0" hangingPunct="1">
      <a:defRPr sz="2800" kern="1200">
        <a:solidFill>
          <a:srgbClr val="BBD2FF"/>
        </a:solidFill>
        <a:latin typeface="Arial" charset="0"/>
        <a:ea typeface="+mn-ea"/>
        <a:cs typeface="+mn-cs"/>
      </a:defRPr>
    </a:lvl7pPr>
    <a:lvl8pPr marL="3200400" algn="l" defTabSz="914400" rtl="0" eaLnBrk="1" latinLnBrk="0" hangingPunct="1">
      <a:defRPr sz="2800" kern="1200">
        <a:solidFill>
          <a:srgbClr val="BBD2FF"/>
        </a:solidFill>
        <a:latin typeface="Arial" charset="0"/>
        <a:ea typeface="+mn-ea"/>
        <a:cs typeface="+mn-cs"/>
      </a:defRPr>
    </a:lvl8pPr>
    <a:lvl9pPr marL="3657600" algn="l" defTabSz="914400" rtl="0" eaLnBrk="1" latinLnBrk="0" hangingPunct="1">
      <a:defRPr sz="2800" kern="1200">
        <a:solidFill>
          <a:srgbClr val="BBD2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a:srgbClr val="003300"/>
    <a:srgbClr val="333300"/>
    <a:srgbClr val="5C3D1E"/>
    <a:srgbClr val="744D26"/>
    <a:srgbClr val="7E542A"/>
    <a:srgbClr val="996633"/>
    <a:srgbClr val="FFAB5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94660" autoAdjust="0"/>
  </p:normalViewPr>
  <p:slideViewPr>
    <p:cSldViewPr>
      <p:cViewPr varScale="1">
        <p:scale>
          <a:sx n="88" d="100"/>
          <a:sy n="88" d="100"/>
        </p:scale>
        <p:origin x="30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ZA"/>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ZA"/>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ZA"/>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A0463EFC-211F-4611-886F-7CB024669DA6}" type="slidenum">
              <a:rPr lang="en-ZA"/>
              <a:pPr/>
              <a:t>‹#›</a:t>
            </a:fld>
            <a:endParaRPr lang="en-ZA"/>
          </a:p>
        </p:txBody>
      </p:sp>
    </p:spTree>
    <p:extLst>
      <p:ext uri="{BB962C8B-B14F-4D97-AF65-F5344CB8AC3E}">
        <p14:creationId xmlns:p14="http://schemas.microsoft.com/office/powerpoint/2010/main" val="10968614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0" y="533400"/>
            <a:ext cx="9144000" cy="74613"/>
          </a:xfrm>
          <a:prstGeom prst="rect">
            <a:avLst/>
          </a:prstGeom>
          <a:gradFill rotWithShape="1">
            <a:gsLst>
              <a:gs pos="0">
                <a:srgbClr val="CCECFF"/>
              </a:gs>
              <a:gs pos="100000">
                <a:srgbClr val="000066"/>
              </a:gs>
            </a:gsLst>
            <a:lin ang="0" scaled="1"/>
          </a:gradFill>
          <a:ln w="9525">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0" y="584200"/>
            <a:ext cx="9144000" cy="74613"/>
          </a:xfrm>
          <a:prstGeom prst="rect">
            <a:avLst/>
          </a:prstGeom>
          <a:gradFill rotWithShape="1">
            <a:gsLst>
              <a:gs pos="0">
                <a:srgbClr val="000066"/>
              </a:gs>
              <a:gs pos="100000">
                <a:schemeClr val="accent1"/>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6150" name="Text Box 3"/>
          <p:cNvSpPr txBox="1">
            <a:spLocks noChangeArrowheads="1"/>
          </p:cNvSpPr>
          <p:nvPr/>
        </p:nvSpPr>
        <p:spPr bwMode="auto">
          <a:xfrm>
            <a:off x="2357605" y="1143000"/>
            <a:ext cx="4971233" cy="707886"/>
          </a:xfrm>
          <a:prstGeom prst="rect">
            <a:avLst/>
          </a:prstGeom>
          <a:noFill/>
          <a:ln w="9525">
            <a:noFill/>
            <a:miter lim="800000"/>
            <a:headEnd/>
            <a:tailEnd/>
          </a:ln>
          <a:effectLst>
            <a:outerShdw blurRad="50800" dist="50800" dir="3000000" algn="ctr" rotWithShape="0">
              <a:schemeClr val="accent2">
                <a:lumMod val="40000"/>
                <a:lumOff val="60000"/>
                <a:alpha val="73000"/>
              </a:schemeClr>
            </a:outerShdw>
          </a:effectLst>
        </p:spPr>
        <p:txBody>
          <a:bodyPr wrap="none">
            <a:spAutoFit/>
          </a:bodyPr>
          <a:lstStyle/>
          <a:p>
            <a:r>
              <a:rPr lang="en-US" sz="4000" b="1" dirty="0" smtClean="0">
                <a:solidFill>
                  <a:srgbClr val="66CCFF"/>
                </a:solidFill>
              </a:rPr>
              <a:t>Jesus se </a:t>
            </a:r>
            <a:r>
              <a:rPr lang="en-US" sz="4000" b="1" dirty="0" err="1" smtClean="0">
                <a:solidFill>
                  <a:srgbClr val="66CCFF"/>
                </a:solidFill>
              </a:rPr>
              <a:t>Bediening</a:t>
            </a:r>
            <a:endParaRPr lang="en-US" sz="4000" b="1" dirty="0">
              <a:solidFill>
                <a:srgbClr val="66CCFF"/>
              </a:solidFill>
            </a:endParaRPr>
          </a:p>
        </p:txBody>
      </p:sp>
      <p:pic>
        <p:nvPicPr>
          <p:cNvPr id="5" name="Picture 2"/>
          <p:cNvPicPr>
            <a:picLocks noChangeAspect="1" noChangeArrowheads="1"/>
          </p:cNvPicPr>
          <p:nvPr/>
        </p:nvPicPr>
        <p:blipFill>
          <a:blip r:embed="rId2"/>
          <a:srcRect/>
          <a:stretch>
            <a:fillRect/>
          </a:stretch>
        </p:blipFill>
        <p:spPr bwMode="auto">
          <a:xfrm>
            <a:off x="2133600" y="2286000"/>
            <a:ext cx="5257800" cy="3536236"/>
          </a:xfrm>
          <a:prstGeom prst="rect">
            <a:avLst/>
          </a:prstGeom>
          <a:solidFill>
            <a:srgbClr val="FFFFFF">
              <a:shade val="85000"/>
            </a:srgbClr>
          </a:solidFill>
          <a:ln w="88900" cap="sq">
            <a:solidFill>
              <a:srgbClr val="FFFFFF"/>
            </a:solidFill>
            <a:miter lim="800000"/>
          </a:ln>
          <a:effectLst>
            <a:outerShdw blurRad="127000" dist="50800" dir="2400000" algn="tl" rotWithShape="0">
              <a:schemeClr val="accent1">
                <a:lumMod val="75000"/>
              </a:scheme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23220"/>
          </a:xfrm>
          <a:prstGeom prst="rect">
            <a:avLst/>
          </a:prstGeom>
          <a:noFill/>
          <a:ln w="9525">
            <a:noFill/>
            <a:miter lim="800000"/>
            <a:headEnd/>
            <a:tailEnd/>
          </a:ln>
        </p:spPr>
        <p:txBody>
          <a:bodyPr>
            <a:spAutoFit/>
          </a:bodyPr>
          <a:lstStyle/>
          <a:p>
            <a:r>
              <a:rPr lang="af-ZA" dirty="0" smtClean="0">
                <a:solidFill>
                  <a:srgbClr val="00B050"/>
                </a:solidFill>
              </a:rPr>
              <a:t>Waar is Jesus gebore?</a:t>
            </a:r>
            <a:endParaRPr lang="af-ZA" dirty="0">
              <a:solidFill>
                <a:srgbClr val="00B050"/>
              </a:solidFill>
            </a:endParaRPr>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00514"/>
            <a:ext cx="3996748" cy="5505086"/>
          </a:xfrm>
          <a:prstGeom prst="rect">
            <a:avLst/>
          </a:prstGeom>
        </p:spPr>
      </p:pic>
      <p:cxnSp>
        <p:nvCxnSpPr>
          <p:cNvPr id="12" name="Straight Arrow Connector 11"/>
          <p:cNvCxnSpPr/>
          <p:nvPr/>
        </p:nvCxnSpPr>
        <p:spPr bwMode="auto">
          <a:xfrm flipH="1">
            <a:off x="2544805" y="3124200"/>
            <a:ext cx="76200" cy="1981200"/>
          </a:xfrm>
          <a:prstGeom prst="straightConnector1">
            <a:avLst/>
          </a:prstGeom>
          <a:solidFill>
            <a:schemeClr val="accent1"/>
          </a:solidFill>
          <a:ln w="47625" cap="flat" cmpd="sng" algn="ctr">
            <a:solidFill>
              <a:srgbClr val="FF0000"/>
            </a:solidFill>
            <a:prstDash val="sysDash"/>
            <a:round/>
            <a:headEnd type="none" w="med" len="med"/>
            <a:tailEnd type="triangle"/>
          </a:ln>
          <a:effectLst/>
        </p:spPr>
      </p:cxnSp>
      <p:sp>
        <p:nvSpPr>
          <p:cNvPr id="14" name="TextBox 13"/>
          <p:cNvSpPr txBox="1"/>
          <p:nvPr/>
        </p:nvSpPr>
        <p:spPr>
          <a:xfrm>
            <a:off x="1828800" y="4125686"/>
            <a:ext cx="792205" cy="307777"/>
          </a:xfrm>
          <a:prstGeom prst="rect">
            <a:avLst/>
          </a:prstGeom>
          <a:noFill/>
        </p:spPr>
        <p:txBody>
          <a:bodyPr wrap="none" rtlCol="0">
            <a:spAutoFit/>
          </a:bodyPr>
          <a:lstStyle/>
          <a:p>
            <a:r>
              <a:rPr lang="en-ZA" sz="1400" b="1" dirty="0">
                <a:solidFill>
                  <a:srgbClr val="FF0000"/>
                </a:solidFill>
              </a:rPr>
              <a:t>129 km</a:t>
            </a:r>
          </a:p>
        </p:txBody>
      </p:sp>
      <p:pic>
        <p:nvPicPr>
          <p:cNvPr id="15" name="Picture 14"/>
          <p:cNvPicPr>
            <a:picLocks noChangeAspect="1"/>
          </p:cNvPicPr>
          <p:nvPr/>
        </p:nvPicPr>
        <p:blipFill>
          <a:blip r:embed="rId3"/>
          <a:stretch>
            <a:fillRect/>
          </a:stretch>
        </p:blipFill>
        <p:spPr>
          <a:xfrm>
            <a:off x="5255678" y="1200514"/>
            <a:ext cx="3278722" cy="5440250"/>
          </a:xfrm>
          <a:prstGeom prst="rect">
            <a:avLst/>
          </a:prstGeom>
        </p:spPr>
      </p:pic>
    </p:spTree>
    <p:extLst>
      <p:ext uri="{BB962C8B-B14F-4D97-AF65-F5344CB8AC3E}">
        <p14:creationId xmlns:p14="http://schemas.microsoft.com/office/powerpoint/2010/main" val="505511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909310"/>
          </a:xfrm>
          <a:prstGeom prst="rect">
            <a:avLst/>
          </a:prstGeom>
          <a:noFill/>
          <a:ln w="9525">
            <a:noFill/>
            <a:miter lim="800000"/>
            <a:headEnd/>
            <a:tailEnd/>
          </a:ln>
        </p:spPr>
        <p:txBody>
          <a:bodyPr>
            <a:spAutoFit/>
          </a:bodyPr>
          <a:lstStyle/>
          <a:p>
            <a:r>
              <a:rPr lang="af-ZA" dirty="0" smtClean="0">
                <a:solidFill>
                  <a:srgbClr val="00B050"/>
                </a:solidFill>
              </a:rPr>
              <a:t>Waar het Jesus opgegroei?</a:t>
            </a:r>
          </a:p>
          <a:p>
            <a:endParaRPr lang="af-ZA" sz="1400" dirty="0">
              <a:solidFill>
                <a:srgbClr val="00B0F0"/>
              </a:solidFill>
            </a:endParaRPr>
          </a:p>
          <a:p>
            <a:r>
              <a:rPr lang="nl-NL" sz="2400" dirty="0" smtClean="0">
                <a:solidFill>
                  <a:srgbClr val="00B0F0"/>
                </a:solidFill>
              </a:rPr>
              <a:t>Mat </a:t>
            </a:r>
            <a:r>
              <a:rPr lang="nl-NL" sz="2400" dirty="0">
                <a:solidFill>
                  <a:srgbClr val="00B0F0"/>
                </a:solidFill>
              </a:rPr>
              <a:t>2:23  </a:t>
            </a:r>
            <a:r>
              <a:rPr lang="nl-NL" sz="2400" dirty="0"/>
              <a:t>En hy het gaan woon in ‘n stad met die naam van </a:t>
            </a:r>
            <a:r>
              <a:rPr lang="nl-NL" sz="2400" b="1" dirty="0">
                <a:solidFill>
                  <a:srgbClr val="00B050"/>
                </a:solidFill>
              </a:rPr>
              <a:t>Násaret, </a:t>
            </a:r>
            <a:r>
              <a:rPr lang="nl-NL" sz="2400" dirty="0"/>
              <a:t>sodat vervul sou word wat deur die profete gespreek is, dat Hy Nasaréner genoem sou word. </a:t>
            </a:r>
          </a:p>
          <a:p>
            <a:r>
              <a:rPr lang="nl-NL" sz="2400" dirty="0">
                <a:solidFill>
                  <a:srgbClr val="00B0F0"/>
                </a:solidFill>
              </a:rPr>
              <a:t>Mat 4:13  </a:t>
            </a:r>
            <a:r>
              <a:rPr lang="nl-NL" sz="2400" dirty="0"/>
              <a:t>En Hy het Násaret verlaat en gaan woon in Kapérnaüm aan die see, in die gebied van Sébulon en Náftali, </a:t>
            </a:r>
          </a:p>
          <a:p>
            <a:r>
              <a:rPr lang="nl-NL" sz="2400" dirty="0">
                <a:solidFill>
                  <a:srgbClr val="00B0F0"/>
                </a:solidFill>
              </a:rPr>
              <a:t>Mat 21:11  </a:t>
            </a:r>
            <a:r>
              <a:rPr lang="nl-NL" sz="2400" dirty="0"/>
              <a:t>En die skare sê: Dit is Jesus, die profeet, van Násaret in Galiléa</a:t>
            </a:r>
            <a:r>
              <a:rPr lang="nl-NL" sz="2400" dirty="0" smtClean="0"/>
              <a:t>.</a:t>
            </a:r>
          </a:p>
          <a:p>
            <a:endParaRPr lang="nl-NL" sz="2400" dirty="0"/>
          </a:p>
          <a:p>
            <a:r>
              <a:rPr lang="nl-NL" sz="2400" dirty="0" smtClean="0">
                <a:solidFill>
                  <a:srgbClr val="00B0F0"/>
                </a:solidFill>
              </a:rPr>
              <a:t>Hand 22:8</a:t>
            </a:r>
            <a:r>
              <a:rPr lang="nl-NL" sz="2400" dirty="0" smtClean="0"/>
              <a:t>  </a:t>
            </a:r>
            <a:r>
              <a:rPr lang="nl-NL" sz="2400" dirty="0"/>
              <a:t>En ek het geantwoord</a:t>
            </a:r>
            <a:r>
              <a:rPr lang="nl-NL" sz="2400" dirty="0" smtClean="0"/>
              <a:t>:</a:t>
            </a:r>
          </a:p>
          <a:p>
            <a:r>
              <a:rPr lang="nl-NL" sz="2400" dirty="0" smtClean="0"/>
              <a:t>Wie </a:t>
            </a:r>
            <a:r>
              <a:rPr lang="nl-NL" sz="2400" dirty="0"/>
              <a:t>is U, Here? En Hy het vir </a:t>
            </a:r>
            <a:r>
              <a:rPr lang="nl-NL" sz="2400" dirty="0" smtClean="0"/>
              <a:t>my</a:t>
            </a:r>
          </a:p>
          <a:p>
            <a:r>
              <a:rPr lang="nl-NL" sz="2400" dirty="0" smtClean="0"/>
              <a:t>gesê</a:t>
            </a:r>
            <a:r>
              <a:rPr lang="nl-NL" sz="2400" dirty="0"/>
              <a:t>: Ek is Jesus, die Nasaréner</a:t>
            </a:r>
            <a:r>
              <a:rPr lang="nl-NL" sz="2400" dirty="0" smtClean="0"/>
              <a:t>,</a:t>
            </a:r>
          </a:p>
          <a:p>
            <a:r>
              <a:rPr lang="nl-NL" sz="2400" dirty="0" smtClean="0"/>
              <a:t>wat </a:t>
            </a:r>
            <a:r>
              <a:rPr lang="nl-NL" sz="2400" dirty="0"/>
              <a:t>jy vervolg.  </a:t>
            </a:r>
          </a:p>
          <a:p>
            <a:endParaRPr lang="en-ZA" sz="2400" dirty="0"/>
          </a:p>
          <a:p>
            <a:endParaRPr lang="af-ZA" sz="2400" dirty="0" smtClean="0"/>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733800"/>
            <a:ext cx="3962400" cy="2971800"/>
          </a:xfrm>
          <a:prstGeom prst="rect">
            <a:avLst/>
          </a:prstGeom>
        </p:spPr>
      </p:pic>
    </p:spTree>
    <p:extLst>
      <p:ext uri="{BB962C8B-B14F-4D97-AF65-F5344CB8AC3E}">
        <p14:creationId xmlns:p14="http://schemas.microsoft.com/office/powerpoint/2010/main" val="641024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4801314"/>
          </a:xfrm>
          <a:prstGeom prst="rect">
            <a:avLst/>
          </a:prstGeom>
          <a:noFill/>
          <a:ln w="9525">
            <a:noFill/>
            <a:miter lim="800000"/>
            <a:headEnd/>
            <a:tailEnd/>
          </a:ln>
        </p:spPr>
        <p:txBody>
          <a:bodyPr>
            <a:spAutoFit/>
          </a:bodyPr>
          <a:lstStyle/>
          <a:p>
            <a:r>
              <a:rPr lang="af-ZA" dirty="0" smtClean="0">
                <a:solidFill>
                  <a:srgbClr val="00B050"/>
                </a:solidFill>
              </a:rPr>
              <a:t>Waar is Jesus se doop?</a:t>
            </a:r>
          </a:p>
          <a:p>
            <a:endParaRPr lang="af-ZA" sz="1400" dirty="0">
              <a:solidFill>
                <a:srgbClr val="00B0F0"/>
              </a:solidFill>
            </a:endParaRPr>
          </a:p>
          <a:p>
            <a:r>
              <a:rPr lang="nl-NL" sz="2400" dirty="0">
                <a:solidFill>
                  <a:srgbClr val="00B0F0"/>
                </a:solidFill>
              </a:rPr>
              <a:t>Joh 1:28  </a:t>
            </a:r>
            <a:r>
              <a:rPr lang="nl-NL" sz="2400" dirty="0"/>
              <a:t>Dit het gebeur in </a:t>
            </a:r>
            <a:r>
              <a:rPr lang="nl-NL" sz="2400" b="1" dirty="0">
                <a:solidFill>
                  <a:srgbClr val="00B050"/>
                </a:solidFill>
              </a:rPr>
              <a:t>Betábara,</a:t>
            </a:r>
            <a:r>
              <a:rPr lang="nl-NL" sz="2400" dirty="0"/>
              <a:t> oorkant die Jordaan, waar Johannes besig was om te doop</a:t>
            </a:r>
            <a:r>
              <a:rPr lang="nl-NL" sz="2400" dirty="0" smtClean="0"/>
              <a:t>.</a:t>
            </a:r>
          </a:p>
          <a:p>
            <a:r>
              <a:rPr lang="nl-NL" sz="2400" dirty="0">
                <a:solidFill>
                  <a:srgbClr val="00B0F0"/>
                </a:solidFill>
              </a:rPr>
              <a:t>Joh 1:29  </a:t>
            </a:r>
            <a:r>
              <a:rPr lang="nl-NL" sz="2400" dirty="0"/>
              <a:t>Die volgende dag sien Johannes Jesus na hom toe kom, en hy sê: Dáár is die Lam van God wat die sonde van die wêreld wegneem</a:t>
            </a:r>
            <a:r>
              <a:rPr lang="nl-NL" sz="2400" dirty="0" smtClean="0"/>
              <a:t>!</a:t>
            </a:r>
          </a:p>
          <a:p>
            <a:r>
              <a:rPr lang="nl-NL" sz="2400" dirty="0" smtClean="0">
                <a:solidFill>
                  <a:srgbClr val="00B0F0"/>
                </a:solidFill>
              </a:rPr>
              <a:t>Mat </a:t>
            </a:r>
            <a:r>
              <a:rPr lang="nl-NL" sz="2400" dirty="0">
                <a:solidFill>
                  <a:srgbClr val="00B0F0"/>
                </a:solidFill>
              </a:rPr>
              <a:t>3:13  </a:t>
            </a:r>
            <a:r>
              <a:rPr lang="nl-NL" sz="2400" dirty="0"/>
              <a:t>Toe het Jesus </a:t>
            </a:r>
            <a:r>
              <a:rPr lang="nl-NL" sz="2400" dirty="0" smtClean="0"/>
              <a:t>van</a:t>
            </a:r>
          </a:p>
          <a:p>
            <a:r>
              <a:rPr lang="nl-NL" sz="2400" dirty="0" smtClean="0"/>
              <a:t>Galiléa </a:t>
            </a:r>
            <a:r>
              <a:rPr lang="nl-NL" sz="2400" dirty="0"/>
              <a:t>na die Jordaan, na </a:t>
            </a:r>
            <a:endParaRPr lang="nl-NL" sz="2400" dirty="0" smtClean="0"/>
          </a:p>
          <a:p>
            <a:r>
              <a:rPr lang="nl-NL" sz="2400" dirty="0" smtClean="0"/>
              <a:t>Johannes </a:t>
            </a:r>
            <a:r>
              <a:rPr lang="nl-NL" sz="2400" dirty="0"/>
              <a:t>gekom om deur </a:t>
            </a:r>
            <a:r>
              <a:rPr lang="nl-NL" sz="2400" dirty="0" smtClean="0"/>
              <a:t>hom</a:t>
            </a:r>
          </a:p>
          <a:p>
            <a:r>
              <a:rPr lang="nl-NL" sz="2400" dirty="0" smtClean="0"/>
              <a:t>gedoop </a:t>
            </a:r>
            <a:r>
              <a:rPr lang="nl-NL" sz="2400" dirty="0"/>
              <a:t>te word. </a:t>
            </a:r>
            <a:endParaRPr lang="nl-NL" sz="2400" dirty="0" smtClean="0"/>
          </a:p>
          <a:p>
            <a:endParaRPr lang="nl-NL" sz="2400" dirty="0"/>
          </a:p>
          <a:p>
            <a:r>
              <a:rPr lang="nl-NL" sz="2400" dirty="0" smtClean="0"/>
              <a:t> </a:t>
            </a:r>
            <a:endParaRPr lang="af-ZA" sz="2400" dirty="0" smtClean="0"/>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200400"/>
            <a:ext cx="4501117" cy="3375838"/>
          </a:xfrm>
          <a:prstGeom prst="rect">
            <a:avLst/>
          </a:prstGeom>
        </p:spPr>
      </p:pic>
    </p:spTree>
    <p:extLst>
      <p:ext uri="{BB962C8B-B14F-4D97-AF65-F5344CB8AC3E}">
        <p14:creationId xmlns:p14="http://schemas.microsoft.com/office/powerpoint/2010/main" val="1793824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2215991"/>
          </a:xfrm>
          <a:prstGeom prst="rect">
            <a:avLst/>
          </a:prstGeom>
          <a:noFill/>
          <a:ln w="9525">
            <a:noFill/>
            <a:miter lim="800000"/>
            <a:headEnd/>
            <a:tailEnd/>
          </a:ln>
        </p:spPr>
        <p:txBody>
          <a:bodyPr>
            <a:spAutoFit/>
          </a:bodyPr>
          <a:lstStyle/>
          <a:p>
            <a:r>
              <a:rPr lang="af-ZA" dirty="0" smtClean="0">
                <a:solidFill>
                  <a:srgbClr val="00B050"/>
                </a:solidFill>
              </a:rPr>
              <a:t>Jesus in die woestyn.</a:t>
            </a:r>
          </a:p>
          <a:p>
            <a:endParaRPr lang="af-ZA" sz="1400" dirty="0">
              <a:solidFill>
                <a:srgbClr val="00B0F0"/>
              </a:solidFill>
            </a:endParaRPr>
          </a:p>
          <a:p>
            <a:r>
              <a:rPr lang="nl-NL" sz="2400" dirty="0">
                <a:solidFill>
                  <a:srgbClr val="00B0F0"/>
                </a:solidFill>
              </a:rPr>
              <a:t>Mat 4:1  </a:t>
            </a:r>
            <a:r>
              <a:rPr lang="nl-NL" sz="2400" dirty="0"/>
              <a:t>Toe is Jesus deur die Gees weggelei die woestyn in om versoek te word deur die duiwel</a:t>
            </a:r>
            <a:r>
              <a:rPr lang="nl-NL" sz="2400" dirty="0" smtClean="0"/>
              <a:t>.</a:t>
            </a:r>
          </a:p>
          <a:p>
            <a:endParaRPr lang="nl-NL" sz="2400" dirty="0"/>
          </a:p>
          <a:p>
            <a:r>
              <a:rPr lang="nl-NL" sz="2400" dirty="0" smtClean="0"/>
              <a:t> </a:t>
            </a:r>
            <a:endParaRPr lang="af-ZA" sz="2400" dirty="0" smtClean="0"/>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129" y="2743200"/>
            <a:ext cx="5715000" cy="29622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83" y="3358991"/>
            <a:ext cx="3024364" cy="2017818"/>
          </a:xfrm>
          <a:prstGeom prst="rect">
            <a:avLst/>
          </a:prstGeom>
        </p:spPr>
      </p:pic>
    </p:spTree>
    <p:extLst>
      <p:ext uri="{BB962C8B-B14F-4D97-AF65-F5344CB8AC3E}">
        <p14:creationId xmlns:p14="http://schemas.microsoft.com/office/powerpoint/2010/main" val="1397386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170646"/>
          </a:xfrm>
          <a:prstGeom prst="rect">
            <a:avLst/>
          </a:prstGeom>
          <a:noFill/>
          <a:ln w="9525">
            <a:noFill/>
            <a:miter lim="800000"/>
            <a:headEnd/>
            <a:tailEnd/>
          </a:ln>
        </p:spPr>
        <p:txBody>
          <a:bodyPr>
            <a:spAutoFit/>
          </a:bodyPr>
          <a:lstStyle/>
          <a:p>
            <a:r>
              <a:rPr lang="af-ZA" dirty="0" smtClean="0">
                <a:solidFill>
                  <a:srgbClr val="00B050"/>
                </a:solidFill>
              </a:rPr>
              <a:t>Jesus in Kana.</a:t>
            </a:r>
          </a:p>
          <a:p>
            <a:endParaRPr lang="af-ZA" sz="1400" dirty="0">
              <a:solidFill>
                <a:srgbClr val="00B0F0"/>
              </a:solidFill>
            </a:endParaRPr>
          </a:p>
          <a:p>
            <a:r>
              <a:rPr lang="nl-NL" sz="2400" dirty="0" smtClean="0">
                <a:solidFill>
                  <a:srgbClr val="00B0F0"/>
                </a:solidFill>
              </a:rPr>
              <a:t>Joh </a:t>
            </a:r>
            <a:r>
              <a:rPr lang="nl-NL" sz="2400" dirty="0">
                <a:solidFill>
                  <a:srgbClr val="00B0F0"/>
                </a:solidFill>
              </a:rPr>
              <a:t>2:1  </a:t>
            </a:r>
            <a:r>
              <a:rPr lang="nl-NL" sz="2400" dirty="0"/>
              <a:t>En op die derde dag was daar ‘n bruilof te Kana in Galiléa, en die moeder van Jesus was daar. </a:t>
            </a:r>
            <a:r>
              <a:rPr lang="nl-NL" sz="2400" dirty="0">
                <a:solidFill>
                  <a:srgbClr val="FFFF66"/>
                </a:solidFill>
              </a:rPr>
              <a:t>13.5km</a:t>
            </a:r>
          </a:p>
          <a:p>
            <a:r>
              <a:rPr lang="nl-NL" sz="2400" dirty="0">
                <a:solidFill>
                  <a:srgbClr val="00B0F0"/>
                </a:solidFill>
              </a:rPr>
              <a:t>Joh 2:2  </a:t>
            </a:r>
            <a:r>
              <a:rPr lang="nl-NL" sz="2400" dirty="0"/>
              <a:t>En Jesus en sy dissipels was ook na die bruilof genooi</a:t>
            </a:r>
            <a:r>
              <a:rPr lang="nl-NL" sz="2400" dirty="0" smtClean="0"/>
              <a:t>. </a:t>
            </a:r>
            <a:r>
              <a:rPr lang="nl-NL" sz="2400" dirty="0" smtClean="0">
                <a:solidFill>
                  <a:srgbClr val="C00000"/>
                </a:solidFill>
              </a:rPr>
              <a:t>(Water in Wyn)</a:t>
            </a:r>
          </a:p>
          <a:p>
            <a:endParaRPr lang="nl-NL" sz="2400" dirty="0"/>
          </a:p>
          <a:p>
            <a:r>
              <a:rPr lang="en-ZA" sz="2400" dirty="0">
                <a:solidFill>
                  <a:srgbClr val="00B0F0"/>
                </a:solidFill>
              </a:rPr>
              <a:t>Joh 2:12  </a:t>
            </a:r>
            <a:r>
              <a:rPr lang="en-ZA" sz="2400" dirty="0" err="1"/>
              <a:t>Daarna</a:t>
            </a:r>
            <a:r>
              <a:rPr lang="en-ZA" sz="2400" dirty="0"/>
              <a:t> het </a:t>
            </a:r>
            <a:r>
              <a:rPr lang="en-ZA" sz="2400" dirty="0" err="1"/>
              <a:t>Hy</a:t>
            </a:r>
            <a:r>
              <a:rPr lang="en-ZA" sz="2400" dirty="0"/>
              <a:t> </a:t>
            </a:r>
            <a:r>
              <a:rPr lang="en-ZA" sz="2400" dirty="0" err="1"/>
              <a:t>na</a:t>
            </a:r>
            <a:r>
              <a:rPr lang="en-ZA" sz="2400" dirty="0"/>
              <a:t> </a:t>
            </a:r>
            <a:r>
              <a:rPr lang="en-ZA" sz="2400" dirty="0" err="1"/>
              <a:t>Kapérnaüm</a:t>
            </a:r>
            <a:r>
              <a:rPr lang="en-ZA" sz="2400" dirty="0"/>
              <a:t> </a:t>
            </a:r>
            <a:r>
              <a:rPr lang="en-ZA" sz="2400" dirty="0" err="1"/>
              <a:t>afgegaan</a:t>
            </a:r>
            <a:r>
              <a:rPr lang="en-ZA" sz="2400" dirty="0"/>
              <a:t>, </a:t>
            </a:r>
            <a:r>
              <a:rPr lang="en-ZA" sz="2400" dirty="0" err="1"/>
              <a:t>Hy</a:t>
            </a:r>
            <a:r>
              <a:rPr lang="en-ZA" sz="2400" dirty="0"/>
              <a:t> </a:t>
            </a:r>
            <a:r>
              <a:rPr lang="en-ZA" sz="2400" dirty="0" err="1"/>
              <a:t>en</a:t>
            </a:r>
            <a:r>
              <a:rPr lang="en-ZA" sz="2400" dirty="0"/>
              <a:t> </a:t>
            </a:r>
            <a:r>
              <a:rPr lang="en-ZA" sz="2400" dirty="0" err="1"/>
              <a:t>sy</a:t>
            </a:r>
            <a:r>
              <a:rPr lang="en-ZA" sz="2400" dirty="0"/>
              <a:t> </a:t>
            </a:r>
            <a:r>
              <a:rPr lang="en-ZA" sz="2400" dirty="0" err="1"/>
              <a:t>moeder</a:t>
            </a:r>
            <a:r>
              <a:rPr lang="en-ZA" sz="2400" dirty="0"/>
              <a:t> </a:t>
            </a:r>
            <a:r>
              <a:rPr lang="en-ZA" sz="2400" dirty="0" err="1"/>
              <a:t>en</a:t>
            </a:r>
            <a:r>
              <a:rPr lang="en-ZA" sz="2400" dirty="0"/>
              <a:t> </a:t>
            </a:r>
            <a:r>
              <a:rPr lang="en-ZA" sz="2400" dirty="0" err="1"/>
              <a:t>sy</a:t>
            </a:r>
            <a:r>
              <a:rPr lang="en-ZA" sz="2400" dirty="0"/>
              <a:t> </a:t>
            </a:r>
            <a:r>
              <a:rPr lang="en-ZA" sz="2400" dirty="0" err="1"/>
              <a:t>broers</a:t>
            </a:r>
            <a:r>
              <a:rPr lang="en-ZA" sz="2400" dirty="0"/>
              <a:t> </a:t>
            </a:r>
            <a:r>
              <a:rPr lang="en-ZA" sz="2400" dirty="0" err="1"/>
              <a:t>en</a:t>
            </a:r>
            <a:r>
              <a:rPr lang="en-ZA" sz="2400" dirty="0"/>
              <a:t> </a:t>
            </a:r>
            <a:r>
              <a:rPr lang="en-ZA" sz="2400" dirty="0" err="1"/>
              <a:t>sy</a:t>
            </a:r>
            <a:r>
              <a:rPr lang="en-ZA" sz="2400" dirty="0"/>
              <a:t> </a:t>
            </a:r>
            <a:r>
              <a:rPr lang="en-ZA" sz="2400" dirty="0" err="1"/>
              <a:t>dissipels</a:t>
            </a:r>
            <a:r>
              <a:rPr lang="en-ZA" sz="2400" dirty="0"/>
              <a:t>, </a:t>
            </a:r>
            <a:r>
              <a:rPr lang="en-ZA" sz="2400" dirty="0" err="1"/>
              <a:t>en</a:t>
            </a:r>
            <a:r>
              <a:rPr lang="en-ZA" sz="2400" dirty="0"/>
              <a:t> </a:t>
            </a:r>
            <a:r>
              <a:rPr lang="en-ZA" sz="2400" dirty="0" err="1"/>
              <a:t>hulle</a:t>
            </a:r>
            <a:r>
              <a:rPr lang="en-ZA" sz="2400" dirty="0"/>
              <a:t> het </a:t>
            </a:r>
            <a:r>
              <a:rPr lang="en-ZA" sz="2400" dirty="0" err="1"/>
              <a:t>daar</a:t>
            </a:r>
            <a:r>
              <a:rPr lang="en-ZA" sz="2400" dirty="0"/>
              <a:t> </a:t>
            </a:r>
            <a:r>
              <a:rPr lang="en-ZA" sz="2400" dirty="0" err="1"/>
              <a:t>nie</a:t>
            </a:r>
            <a:r>
              <a:rPr lang="en-ZA" sz="2400" dirty="0"/>
              <a:t> </a:t>
            </a:r>
            <a:r>
              <a:rPr lang="en-ZA" sz="2400" dirty="0" err="1"/>
              <a:t>baie</a:t>
            </a:r>
            <a:r>
              <a:rPr lang="en-ZA" sz="2400" dirty="0"/>
              <a:t> </a:t>
            </a:r>
            <a:r>
              <a:rPr lang="en-ZA" sz="2400" dirty="0" err="1"/>
              <a:t>dae</a:t>
            </a:r>
            <a:r>
              <a:rPr lang="en-ZA" sz="2400" dirty="0"/>
              <a:t> </a:t>
            </a:r>
            <a:r>
              <a:rPr lang="en-ZA" sz="2400" dirty="0" err="1"/>
              <a:t>gebly</a:t>
            </a:r>
            <a:r>
              <a:rPr lang="en-ZA" sz="2400" dirty="0"/>
              <a:t> </a:t>
            </a:r>
            <a:r>
              <a:rPr lang="en-ZA" sz="2400" dirty="0" err="1"/>
              <a:t>nie</a:t>
            </a:r>
            <a:r>
              <a:rPr lang="en-ZA" sz="2400" dirty="0"/>
              <a:t>.</a:t>
            </a:r>
            <a:r>
              <a:rPr lang="nl-NL" sz="2400" dirty="0" smtClean="0"/>
              <a:t> </a:t>
            </a:r>
          </a:p>
          <a:p>
            <a:endParaRPr lang="nl-NL" sz="2400" dirty="0" smtClean="0">
              <a:solidFill>
                <a:srgbClr val="00B0F0"/>
              </a:solidFill>
            </a:endParaRPr>
          </a:p>
          <a:p>
            <a:r>
              <a:rPr lang="nl-NL" sz="2400" dirty="0" smtClean="0">
                <a:solidFill>
                  <a:srgbClr val="00B0F0"/>
                </a:solidFill>
              </a:rPr>
              <a:t>Mat </a:t>
            </a:r>
            <a:r>
              <a:rPr lang="nl-NL" sz="2400" dirty="0">
                <a:solidFill>
                  <a:srgbClr val="00B0F0"/>
                </a:solidFill>
              </a:rPr>
              <a:t>4:13  </a:t>
            </a:r>
            <a:r>
              <a:rPr lang="nl-NL" sz="2400" dirty="0"/>
              <a:t>En Hy het Násaret verlaat en gaan woon in Kapérnaüm aan die see, in die gebied van Sébulon en Náftali, </a:t>
            </a:r>
            <a:r>
              <a:rPr lang="nl-NL" sz="2400" dirty="0">
                <a:solidFill>
                  <a:srgbClr val="FFFF66"/>
                </a:solidFill>
              </a:rPr>
              <a:t>62km</a:t>
            </a:r>
          </a:p>
          <a:p>
            <a:r>
              <a:rPr lang="nl-NL" sz="2400" dirty="0" smtClean="0"/>
              <a:t> </a:t>
            </a:r>
            <a:endParaRPr lang="af-ZA" sz="2400" dirty="0" smtClean="0"/>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spTree>
    <p:extLst>
      <p:ext uri="{BB962C8B-B14F-4D97-AF65-F5344CB8AC3E}">
        <p14:creationId xmlns:p14="http://schemas.microsoft.com/office/powerpoint/2010/main" val="2632811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23220"/>
          </a:xfrm>
          <a:prstGeom prst="rect">
            <a:avLst/>
          </a:prstGeom>
          <a:noFill/>
          <a:ln w="9525">
            <a:noFill/>
            <a:miter lim="800000"/>
            <a:headEnd/>
            <a:tailEnd/>
          </a:ln>
        </p:spPr>
        <p:txBody>
          <a:bodyPr>
            <a:spAutoFit/>
          </a:bodyPr>
          <a:lstStyle/>
          <a:p>
            <a:r>
              <a:rPr lang="af-ZA" dirty="0">
                <a:solidFill>
                  <a:srgbClr val="00B050"/>
                </a:solidFill>
              </a:rPr>
              <a:t>Waar is Jesus se doop?</a:t>
            </a:r>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28" y="1342701"/>
            <a:ext cx="8107972" cy="5338455"/>
          </a:xfrm>
          <a:prstGeom prst="rect">
            <a:avLst/>
          </a:prstGeom>
        </p:spPr>
      </p:pic>
    </p:spTree>
    <p:extLst>
      <p:ext uri="{BB962C8B-B14F-4D97-AF65-F5344CB8AC3E}">
        <p14:creationId xmlns:p14="http://schemas.microsoft.com/office/powerpoint/2010/main" val="134421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708025"/>
            <a:ext cx="9144000" cy="6149975"/>
          </a:xfrm>
          <a:prstGeom prst="rect">
            <a:avLst/>
          </a:prstGeom>
          <a:noFill/>
          <a:ln w="9525">
            <a:noFill/>
            <a:miter lim="800000"/>
            <a:headEnd/>
            <a:tailEnd/>
          </a:ln>
        </p:spPr>
      </p:pic>
      <p:sp>
        <p:nvSpPr>
          <p:cNvPr id="19459" name="Text Box 3"/>
          <p:cNvSpPr txBox="1">
            <a:spLocks noChangeArrowheads="1"/>
          </p:cNvSpPr>
          <p:nvPr/>
        </p:nvSpPr>
        <p:spPr bwMode="auto">
          <a:xfrm>
            <a:off x="76200" y="0"/>
            <a:ext cx="5421313" cy="584200"/>
          </a:xfrm>
          <a:prstGeom prst="rect">
            <a:avLst/>
          </a:prstGeom>
          <a:noFill/>
          <a:ln w="9525">
            <a:noFill/>
            <a:miter lim="800000"/>
            <a:headEnd/>
            <a:tailEnd/>
          </a:ln>
        </p:spPr>
        <p:txBody>
          <a:bodyPr wrap="none">
            <a:spAutoFit/>
          </a:bodyPr>
          <a:lstStyle/>
          <a:p>
            <a:r>
              <a:rPr lang="en-US" sz="3200" b="1">
                <a:solidFill>
                  <a:srgbClr val="66CCFF"/>
                </a:solidFill>
              </a:rPr>
              <a:t>Die gelykenis/wonderwerk</a:t>
            </a:r>
          </a:p>
        </p:txBody>
      </p:sp>
      <p:pic>
        <p:nvPicPr>
          <p:cNvPr id="62466" name="Picture 2"/>
          <p:cNvPicPr>
            <a:picLocks noChangeAspect="1" noChangeArrowheads="1"/>
          </p:cNvPicPr>
          <p:nvPr/>
        </p:nvPicPr>
        <p:blipFill>
          <a:blip r:embed="rId3"/>
          <a:srcRect/>
          <a:stretch>
            <a:fillRect/>
          </a:stretch>
        </p:blipFill>
        <p:spPr bwMode="auto">
          <a:xfrm>
            <a:off x="5368925" y="4191000"/>
            <a:ext cx="1108075" cy="492125"/>
          </a:xfrm>
          <a:prstGeom prst="rect">
            <a:avLst/>
          </a:prstGeom>
          <a:noFill/>
          <a:ln w="9525">
            <a:noFill/>
            <a:miter lim="800000"/>
            <a:headEnd/>
            <a:tailEnd/>
          </a:ln>
          <a:effectLst/>
        </p:spPr>
      </p:pic>
      <p:pic>
        <p:nvPicPr>
          <p:cNvPr id="62467" name="Picture 3"/>
          <p:cNvPicPr>
            <a:picLocks noChangeAspect="1" noChangeArrowheads="1"/>
          </p:cNvPicPr>
          <p:nvPr/>
        </p:nvPicPr>
        <p:blipFill>
          <a:blip r:embed="rId4"/>
          <a:srcRect/>
          <a:stretch>
            <a:fillRect/>
          </a:stretch>
        </p:blipFill>
        <p:spPr bwMode="auto">
          <a:xfrm>
            <a:off x="5791200" y="4267200"/>
            <a:ext cx="533400" cy="381000"/>
          </a:xfrm>
          <a:prstGeom prst="rect">
            <a:avLst/>
          </a:prstGeom>
          <a:noFill/>
          <a:ln w="9525">
            <a:noFill/>
            <a:miter lim="800000"/>
            <a:headEnd/>
            <a:tailEnd/>
          </a:ln>
          <a:effectLst/>
        </p:spPr>
      </p:pic>
      <p:sp>
        <p:nvSpPr>
          <p:cNvPr id="5" name="TextBox 4"/>
          <p:cNvSpPr txBox="1"/>
          <p:nvPr/>
        </p:nvSpPr>
        <p:spPr>
          <a:xfrm>
            <a:off x="5715000" y="4267200"/>
            <a:ext cx="1600200" cy="369332"/>
          </a:xfrm>
          <a:prstGeom prst="rect">
            <a:avLst/>
          </a:prstGeom>
          <a:noFill/>
        </p:spPr>
        <p:txBody>
          <a:bodyPr wrap="square" rtlCol="0">
            <a:spAutoFit/>
          </a:bodyPr>
          <a:lstStyle/>
          <a:p>
            <a:r>
              <a:rPr lang="en-US" sz="1800" b="1" dirty="0" smtClean="0">
                <a:solidFill>
                  <a:srgbClr val="5C3D1E"/>
                </a:solidFill>
                <a:latin typeface="Monotype Corsiva" pitchFamily="66" charset="0"/>
              </a:rPr>
              <a:t>6:1-15</a:t>
            </a:r>
            <a:endParaRPr lang="en-US" sz="1800" b="1" dirty="0">
              <a:solidFill>
                <a:srgbClr val="5C3D1E"/>
              </a:solidFill>
              <a:latin typeface="Monotype Corsiva"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76200" y="0"/>
            <a:ext cx="5421313" cy="584200"/>
          </a:xfrm>
          <a:prstGeom prst="rect">
            <a:avLst/>
          </a:prstGeom>
          <a:noFill/>
          <a:ln w="9525">
            <a:noFill/>
            <a:miter lim="800000"/>
            <a:headEnd/>
            <a:tailEnd/>
          </a:ln>
        </p:spPr>
        <p:txBody>
          <a:bodyPr wrap="none">
            <a:spAutoFit/>
          </a:bodyPr>
          <a:lstStyle/>
          <a:p>
            <a:r>
              <a:rPr lang="en-US" sz="3200" b="1">
                <a:solidFill>
                  <a:srgbClr val="66CCFF"/>
                </a:solidFill>
              </a:rPr>
              <a:t>Die gelykenis/wonderwerk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14400"/>
            <a:ext cx="7315200" cy="5675586"/>
          </a:xfrm>
          <a:prstGeom prst="rect">
            <a:avLst/>
          </a:prstGeom>
          <a:ln>
            <a:noFill/>
          </a:ln>
          <a:effectLst>
            <a:softEdge rad="112500"/>
          </a:effectLst>
        </p:spPr>
      </p:pic>
    </p:spTree>
    <p:extLst>
      <p:ext uri="{BB962C8B-B14F-4D97-AF65-F5344CB8AC3E}">
        <p14:creationId xmlns:p14="http://schemas.microsoft.com/office/powerpoint/2010/main" val="114555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262979"/>
          </a:xfrm>
          <a:prstGeom prst="rect">
            <a:avLst/>
          </a:prstGeom>
          <a:noFill/>
          <a:ln w="9525">
            <a:noFill/>
            <a:miter lim="800000"/>
            <a:headEnd/>
            <a:tailEnd/>
          </a:ln>
        </p:spPr>
        <p:txBody>
          <a:bodyPr>
            <a:spAutoFit/>
          </a:bodyPr>
          <a:lstStyle/>
          <a:p>
            <a:r>
              <a:rPr lang="nl-NL" dirty="0">
                <a:solidFill>
                  <a:srgbClr val="00B0F0"/>
                </a:solidFill>
              </a:rPr>
              <a:t>Mat 1:17  </a:t>
            </a:r>
            <a:r>
              <a:rPr lang="nl-NL" dirty="0"/>
              <a:t>Al die geslagte dan van Abraham tot Dawid is veertien geslagte, en van Dawid tot die Babiloniese ballingskap veertien geslagte, en van die Babiloniese ballingskap tot Christus veertien geslagte. </a:t>
            </a:r>
            <a:endParaRPr lang="af-ZA" dirty="0" smtClean="0"/>
          </a:p>
          <a:p>
            <a:r>
              <a:rPr lang="af-ZA" dirty="0" smtClean="0"/>
              <a:t/>
            </a:r>
            <a:br>
              <a:rPr lang="af-ZA" dirty="0" smtClean="0"/>
            </a:br>
            <a:r>
              <a:rPr lang="af-ZA" dirty="0" smtClean="0"/>
              <a:t>Adam tot Noag </a:t>
            </a:r>
            <a:r>
              <a:rPr lang="af-ZA" dirty="0" smtClean="0">
                <a:solidFill>
                  <a:srgbClr val="FFC000"/>
                </a:solidFill>
              </a:rPr>
              <a:t>– 10</a:t>
            </a:r>
          </a:p>
          <a:p>
            <a:r>
              <a:rPr lang="af-ZA" dirty="0" smtClean="0"/>
              <a:t>Sem </a:t>
            </a:r>
            <a:r>
              <a:rPr lang="af-ZA" dirty="0"/>
              <a:t>tot </a:t>
            </a:r>
            <a:r>
              <a:rPr lang="af-ZA" dirty="0" smtClean="0"/>
              <a:t>Abraham </a:t>
            </a:r>
            <a:r>
              <a:rPr lang="af-ZA" dirty="0">
                <a:solidFill>
                  <a:srgbClr val="FFC000"/>
                </a:solidFill>
              </a:rPr>
              <a:t>– 10 </a:t>
            </a:r>
          </a:p>
          <a:p>
            <a:r>
              <a:rPr lang="af-ZA" dirty="0" smtClean="0"/>
              <a:t>Isak tot Dawid </a:t>
            </a:r>
            <a:r>
              <a:rPr lang="af-ZA" dirty="0">
                <a:solidFill>
                  <a:srgbClr val="FFC000"/>
                </a:solidFill>
              </a:rPr>
              <a:t>– 14</a:t>
            </a:r>
          </a:p>
          <a:p>
            <a:r>
              <a:rPr lang="af-ZA" dirty="0"/>
              <a:t>Salomo </a:t>
            </a:r>
            <a:r>
              <a:rPr lang="af-ZA" dirty="0" smtClean="0"/>
              <a:t>tot Babiloniese ballingskap </a:t>
            </a:r>
            <a:r>
              <a:rPr lang="af-ZA" dirty="0">
                <a:solidFill>
                  <a:srgbClr val="FFC000"/>
                </a:solidFill>
              </a:rPr>
              <a:t>– 14</a:t>
            </a:r>
          </a:p>
          <a:p>
            <a:r>
              <a:rPr lang="af-ZA" dirty="0" smtClean="0"/>
              <a:t>Babiloniese ballingskap tot Jesus </a:t>
            </a:r>
            <a:r>
              <a:rPr lang="af-ZA" dirty="0">
                <a:solidFill>
                  <a:srgbClr val="FFC000"/>
                </a:solidFill>
              </a:rPr>
              <a:t>– 14</a:t>
            </a:r>
          </a:p>
          <a:p>
            <a:r>
              <a:rPr lang="af-ZA" b="1" dirty="0" smtClean="0">
                <a:solidFill>
                  <a:srgbClr val="C00000"/>
                </a:solidFill>
              </a:rPr>
              <a:t>Totaal: 62 geslagte </a:t>
            </a:r>
            <a:r>
              <a:rPr lang="af-ZA" i="1" dirty="0" smtClean="0">
                <a:solidFill>
                  <a:srgbClr val="FFC000"/>
                </a:solidFill>
              </a:rPr>
              <a:t>(</a:t>
            </a:r>
            <a:r>
              <a:rPr lang="af-ZA" i="1" dirty="0">
                <a:solidFill>
                  <a:srgbClr val="FFC000"/>
                </a:solidFill>
              </a:rPr>
              <a:t>4 004vC)</a:t>
            </a:r>
          </a:p>
          <a:p>
            <a:endParaRPr lang="en-GB" b="1" dirty="0">
              <a:solidFill>
                <a:srgbClr val="FFFF00"/>
              </a:solidFill>
            </a:endParaRPr>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spTree>
    <p:extLst>
      <p:ext uri="{BB962C8B-B14F-4D97-AF65-F5344CB8AC3E}">
        <p14:creationId xmlns:p14="http://schemas.microsoft.com/office/powerpoint/2010/main" val="144664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23220"/>
          </a:xfrm>
          <a:prstGeom prst="rect">
            <a:avLst/>
          </a:prstGeom>
          <a:noFill/>
          <a:ln w="9525">
            <a:noFill/>
            <a:miter lim="800000"/>
            <a:headEnd/>
            <a:tailEnd/>
          </a:ln>
        </p:spPr>
        <p:txBody>
          <a:bodyPr>
            <a:spAutoFit/>
          </a:bodyPr>
          <a:lstStyle/>
          <a:p>
            <a:r>
              <a:rPr lang="af-ZA" dirty="0" smtClean="0">
                <a:solidFill>
                  <a:srgbClr val="003300"/>
                </a:solidFill>
              </a:rPr>
              <a:t>Jesus se gebore.</a:t>
            </a:r>
            <a:endParaRPr lang="en-GB" b="1" dirty="0">
              <a:solidFill>
                <a:srgbClr val="003300"/>
              </a:solidFill>
            </a:endParaRPr>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chemeClr val="accent2">
                    <a:lumMod val="75000"/>
                  </a:schemeClr>
                </a:solidFill>
              </a:rPr>
              <a:t>Jesus se </a:t>
            </a:r>
            <a:r>
              <a:rPr lang="en-US" sz="3200" b="1" dirty="0" err="1" smtClean="0">
                <a:solidFill>
                  <a:schemeClr val="accent2">
                    <a:lumMod val="75000"/>
                  </a:schemeClr>
                </a:solidFill>
              </a:rPr>
              <a:t>Bediening</a:t>
            </a:r>
            <a:endParaRPr lang="en-US" sz="3200" b="1" dirty="0">
              <a:solidFill>
                <a:schemeClr val="accent2">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27" y="1310044"/>
            <a:ext cx="7295673" cy="5471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81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23220"/>
          </a:xfrm>
          <a:prstGeom prst="rect">
            <a:avLst/>
          </a:prstGeom>
          <a:noFill/>
          <a:ln w="9525">
            <a:noFill/>
            <a:miter lim="800000"/>
            <a:headEnd/>
            <a:tailEnd/>
          </a:ln>
        </p:spPr>
        <p:txBody>
          <a:bodyPr>
            <a:spAutoFit/>
          </a:bodyPr>
          <a:lstStyle/>
          <a:p>
            <a:r>
              <a:rPr lang="af-ZA" dirty="0" smtClean="0">
                <a:solidFill>
                  <a:srgbClr val="003300"/>
                </a:solidFill>
              </a:rPr>
              <a:t>Jesus se gebore.</a:t>
            </a:r>
            <a:endParaRPr lang="en-GB" b="1" dirty="0">
              <a:solidFill>
                <a:srgbClr val="003300"/>
              </a:solidFill>
            </a:endParaRPr>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chemeClr val="accent2">
                    <a:lumMod val="75000"/>
                  </a:schemeClr>
                </a:solidFill>
              </a:rPr>
              <a:t>Jesus se </a:t>
            </a:r>
            <a:r>
              <a:rPr lang="en-US" sz="3200" b="1" dirty="0" err="1" smtClean="0">
                <a:solidFill>
                  <a:schemeClr val="accent2">
                    <a:lumMod val="75000"/>
                  </a:schemeClr>
                </a:solidFill>
              </a:rPr>
              <a:t>Bediening</a:t>
            </a:r>
            <a:endParaRPr lang="en-US" sz="3200" b="1" dirty="0">
              <a:solidFill>
                <a:schemeClr val="accent2">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38250"/>
            <a:ext cx="7086600" cy="5314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9177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509200"/>
          </a:xfrm>
          <a:prstGeom prst="rect">
            <a:avLst/>
          </a:prstGeom>
          <a:noFill/>
          <a:ln w="9525">
            <a:noFill/>
            <a:miter lim="800000"/>
            <a:headEnd/>
            <a:tailEnd/>
          </a:ln>
        </p:spPr>
        <p:txBody>
          <a:bodyPr>
            <a:spAutoFit/>
          </a:bodyPr>
          <a:lstStyle/>
          <a:p>
            <a:r>
              <a:rPr lang="af-ZA" dirty="0" smtClean="0">
                <a:solidFill>
                  <a:srgbClr val="00B050"/>
                </a:solidFill>
              </a:rPr>
              <a:t>Waar is Jesus gebore?</a:t>
            </a:r>
          </a:p>
          <a:p>
            <a:endParaRPr lang="af-ZA" sz="1200" dirty="0"/>
          </a:p>
          <a:p>
            <a:r>
              <a:rPr lang="en-ZA" dirty="0" err="1" smtClean="0"/>
              <a:t>Betlehem</a:t>
            </a:r>
            <a:r>
              <a:rPr lang="en-ZA" dirty="0"/>
              <a:t> </a:t>
            </a:r>
            <a:r>
              <a:rPr lang="en-ZA" dirty="0" smtClean="0">
                <a:solidFill>
                  <a:srgbClr val="C00000"/>
                </a:solidFill>
              </a:rPr>
              <a:t>(</a:t>
            </a:r>
            <a:r>
              <a:rPr lang="en-ZA" b="1" dirty="0" err="1" smtClean="0">
                <a:solidFill>
                  <a:srgbClr val="C00000"/>
                </a:solidFill>
              </a:rPr>
              <a:t>H1035</a:t>
            </a:r>
            <a:r>
              <a:rPr lang="en-ZA" b="1" dirty="0" smtClean="0">
                <a:solidFill>
                  <a:srgbClr val="C00000"/>
                </a:solidFill>
              </a:rPr>
              <a:t> </a:t>
            </a:r>
            <a:r>
              <a:rPr lang="he-IL" sz="3600" dirty="0">
                <a:solidFill>
                  <a:srgbClr val="00B0F0"/>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בּית לחם</a:t>
            </a:r>
            <a:r>
              <a:rPr lang="en-ZA" sz="3600" dirty="0">
                <a:solidFill>
                  <a:srgbClr val="00B0F0"/>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 </a:t>
            </a:r>
            <a:r>
              <a:rPr lang="en-ZA" i="1" dirty="0" smtClean="0">
                <a:solidFill>
                  <a:srgbClr val="C00000"/>
                </a:solidFill>
              </a:rPr>
              <a:t>house </a:t>
            </a:r>
            <a:r>
              <a:rPr lang="en-ZA" i="1" dirty="0">
                <a:solidFill>
                  <a:srgbClr val="C00000"/>
                </a:solidFill>
              </a:rPr>
              <a:t>of bread</a:t>
            </a:r>
            <a:r>
              <a:rPr lang="en-ZA" dirty="0" smtClean="0">
                <a:solidFill>
                  <a:srgbClr val="C00000"/>
                </a:solidFill>
              </a:rPr>
              <a:t>)</a:t>
            </a:r>
          </a:p>
          <a:p>
            <a:endParaRPr lang="en-ZA" sz="1600" dirty="0">
              <a:solidFill>
                <a:srgbClr val="C00000"/>
              </a:solidFill>
            </a:endParaRPr>
          </a:p>
          <a:p>
            <a:r>
              <a:rPr lang="nl-NL" sz="2000" dirty="0" smtClean="0">
                <a:solidFill>
                  <a:srgbClr val="00B0F0"/>
                </a:solidFill>
              </a:rPr>
              <a:t>Gén 35:19</a:t>
            </a:r>
            <a:r>
              <a:rPr lang="nl-NL" sz="2000" dirty="0" smtClean="0"/>
              <a:t>  </a:t>
            </a:r>
            <a:r>
              <a:rPr lang="nl-NL" sz="2000" dirty="0"/>
              <a:t>So het Ragel dan gesterwe; en sy is begrawe op die pad na Efrat, dit is </a:t>
            </a:r>
            <a:r>
              <a:rPr lang="nl-NL" sz="2000" u="sng" dirty="0"/>
              <a:t>Betlehem</a:t>
            </a:r>
            <a:r>
              <a:rPr lang="nl-NL" sz="2000" u="sng" dirty="0" smtClean="0"/>
              <a:t>.</a:t>
            </a:r>
          </a:p>
          <a:p>
            <a:endParaRPr lang="nl-NL" sz="2000" dirty="0" smtClean="0">
              <a:solidFill>
                <a:srgbClr val="00B0F0"/>
              </a:solidFill>
            </a:endParaRPr>
          </a:p>
          <a:p>
            <a:r>
              <a:rPr lang="nl-NL" sz="2000" dirty="0" smtClean="0">
                <a:solidFill>
                  <a:srgbClr val="00B0F0"/>
                </a:solidFill>
              </a:rPr>
              <a:t>Rut </a:t>
            </a:r>
            <a:r>
              <a:rPr lang="nl-NL" sz="2000" dirty="0">
                <a:solidFill>
                  <a:srgbClr val="00B0F0"/>
                </a:solidFill>
              </a:rPr>
              <a:t>1:22  </a:t>
            </a:r>
            <a:r>
              <a:rPr lang="nl-NL" sz="2000" dirty="0"/>
              <a:t>So het Naómi dan teruggekeer en Rut, die Moabitiese, haar skoondogter wat saam met haar uit die veld van Moab teruggekom het; en hulle het in </a:t>
            </a:r>
            <a:r>
              <a:rPr lang="nl-NL" sz="2000" u="sng" dirty="0"/>
              <a:t>Betlehem</a:t>
            </a:r>
            <a:r>
              <a:rPr lang="nl-NL" sz="2000" dirty="0"/>
              <a:t> gekom in die begin van die gars-oes</a:t>
            </a:r>
            <a:r>
              <a:rPr lang="nl-NL" sz="2000" dirty="0" smtClean="0"/>
              <a:t>.</a:t>
            </a:r>
          </a:p>
          <a:p>
            <a:endParaRPr lang="nl-NL" sz="2000" dirty="0" smtClean="0"/>
          </a:p>
          <a:p>
            <a:r>
              <a:rPr lang="nl-NL" sz="2000" dirty="0" smtClean="0">
                <a:solidFill>
                  <a:srgbClr val="00B0F0"/>
                </a:solidFill>
              </a:rPr>
              <a:t>1Sam </a:t>
            </a:r>
            <a:r>
              <a:rPr lang="nl-NL" sz="2000" dirty="0">
                <a:solidFill>
                  <a:srgbClr val="00B0F0"/>
                </a:solidFill>
              </a:rPr>
              <a:t>17:12  </a:t>
            </a:r>
            <a:r>
              <a:rPr lang="nl-NL" sz="2000" dirty="0"/>
              <a:t>En Dawid was die seun van dié Efratiet, uit Betlehem-Juda, met die naam van Isai; hy het agt seuns gehad, </a:t>
            </a:r>
            <a:r>
              <a:rPr lang="nl-NL" sz="2000" i="1" dirty="0" smtClean="0"/>
              <a:t>(Dawid)</a:t>
            </a:r>
          </a:p>
          <a:p>
            <a:endParaRPr lang="nl-NL" sz="2000" dirty="0" smtClean="0"/>
          </a:p>
          <a:p>
            <a:r>
              <a:rPr lang="nl-NL" sz="2000" dirty="0">
                <a:solidFill>
                  <a:srgbClr val="00B0F0"/>
                </a:solidFill>
              </a:rPr>
              <a:t>Mig 5:2  </a:t>
            </a:r>
            <a:r>
              <a:rPr lang="nl-NL" sz="2000" dirty="0" smtClean="0"/>
              <a:t>En </a:t>
            </a:r>
            <a:r>
              <a:rPr lang="nl-NL" sz="2000" dirty="0"/>
              <a:t>jy, Betlehem Éfrata, klein om te wees onder die geslagte van Juda, uit jou sal daar vir My uitgaan een wat ‘n Heerser in Israel sal wees; en sy uitgange is uit die voortyd, uit die dae van die ewigheid</a:t>
            </a:r>
            <a:r>
              <a:rPr lang="nl-NL" sz="2000" dirty="0" smtClean="0"/>
              <a:t>.</a:t>
            </a:r>
            <a:endParaRPr lang="en-GB" sz="2000" b="1" dirty="0">
              <a:solidFill>
                <a:srgbClr val="FFFF00"/>
              </a:solidFill>
            </a:endParaRPr>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spTree>
    <p:extLst>
      <p:ext uri="{BB962C8B-B14F-4D97-AF65-F5344CB8AC3E}">
        <p14:creationId xmlns:p14="http://schemas.microsoft.com/office/powerpoint/2010/main" val="1215874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2954655"/>
          </a:xfrm>
          <a:prstGeom prst="rect">
            <a:avLst/>
          </a:prstGeom>
          <a:noFill/>
          <a:ln w="9525">
            <a:noFill/>
            <a:miter lim="800000"/>
            <a:headEnd/>
            <a:tailEnd/>
          </a:ln>
        </p:spPr>
        <p:txBody>
          <a:bodyPr>
            <a:spAutoFit/>
          </a:bodyPr>
          <a:lstStyle/>
          <a:p>
            <a:r>
              <a:rPr lang="af-ZA" dirty="0">
                <a:solidFill>
                  <a:srgbClr val="00B050"/>
                </a:solidFill>
              </a:rPr>
              <a:t>Waar is Jesus gebore?</a:t>
            </a:r>
          </a:p>
          <a:p>
            <a:endParaRPr lang="af-ZA" sz="1400" dirty="0"/>
          </a:p>
          <a:p>
            <a:r>
              <a:rPr lang="nl-NL" sz="2400" dirty="0">
                <a:solidFill>
                  <a:srgbClr val="00B0F0"/>
                </a:solidFill>
              </a:rPr>
              <a:t>Luk 2:4  </a:t>
            </a:r>
            <a:r>
              <a:rPr lang="nl-NL" sz="2400" dirty="0"/>
              <a:t>En Josef het ook opgegaan van Galiléa, uit die stad Násaret, na Judéa, na die stad van Dawid, wat Betlehem genoem word, omdat hy uit die huis en geslag van Dawid was</a:t>
            </a:r>
            <a:r>
              <a:rPr lang="nl-NL" sz="2400" dirty="0" smtClean="0"/>
              <a:t>,</a:t>
            </a:r>
          </a:p>
          <a:p>
            <a:endParaRPr lang="nl-NL" sz="2400" dirty="0" smtClean="0"/>
          </a:p>
          <a:p>
            <a:r>
              <a:rPr lang="nl-NL" sz="2400" dirty="0">
                <a:solidFill>
                  <a:srgbClr val="00B0F0"/>
                </a:solidFill>
              </a:rPr>
              <a:t>Luk 2:11  </a:t>
            </a:r>
            <a:r>
              <a:rPr lang="nl-NL" sz="2400" dirty="0"/>
              <a:t>dat vir julle vandag in die stad van Dawid gebore is die Saligmaker wat Christus, die Here, is</a:t>
            </a:r>
            <a:r>
              <a:rPr lang="nl-NL" sz="2400" dirty="0" smtClean="0"/>
              <a:t>.</a:t>
            </a:r>
            <a:endParaRPr lang="en-GB" b="1" dirty="0">
              <a:solidFill>
                <a:srgbClr val="FFFF00"/>
              </a:solidFill>
            </a:endParaRPr>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35" y="3917423"/>
            <a:ext cx="4473685" cy="27881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715512"/>
            <a:ext cx="4246561" cy="2990088"/>
          </a:xfrm>
          <a:prstGeom prst="rect">
            <a:avLst/>
          </a:prstGeom>
        </p:spPr>
      </p:pic>
    </p:spTree>
    <p:extLst>
      <p:ext uri="{BB962C8B-B14F-4D97-AF65-F5344CB8AC3E}">
        <p14:creationId xmlns:p14="http://schemas.microsoft.com/office/powerpoint/2010/main" val="662392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572" y="3429000"/>
            <a:ext cx="6223126" cy="3261955"/>
          </a:xfrm>
          <a:prstGeom prst="rect">
            <a:avLst/>
          </a:prstGeom>
        </p:spPr>
      </p:pic>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523220"/>
          </a:xfrm>
          <a:prstGeom prst="rect">
            <a:avLst/>
          </a:prstGeom>
          <a:noFill/>
          <a:ln w="9525">
            <a:noFill/>
            <a:miter lim="800000"/>
            <a:headEnd/>
            <a:tailEnd/>
          </a:ln>
        </p:spPr>
        <p:txBody>
          <a:bodyPr>
            <a:spAutoFit/>
          </a:bodyPr>
          <a:lstStyle/>
          <a:p>
            <a:r>
              <a:rPr lang="af-ZA" dirty="0" smtClean="0">
                <a:solidFill>
                  <a:srgbClr val="00B050"/>
                </a:solidFill>
              </a:rPr>
              <a:t>Waar is Jesus gebore?</a:t>
            </a:r>
            <a:endParaRPr lang="af-ZA" dirty="0">
              <a:solidFill>
                <a:srgbClr val="00B050"/>
              </a:solidFill>
            </a:endParaRPr>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6" y="1382863"/>
            <a:ext cx="4268344" cy="2843784"/>
          </a:xfrm>
          <a:prstGeom prst="rect">
            <a:avLst/>
          </a:prstGeom>
        </p:spPr>
      </p:pic>
    </p:spTree>
    <p:extLst>
      <p:ext uri="{BB962C8B-B14F-4D97-AF65-F5344CB8AC3E}">
        <p14:creationId xmlns:p14="http://schemas.microsoft.com/office/powerpoint/2010/main" val="124085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3170099"/>
          </a:xfrm>
          <a:prstGeom prst="rect">
            <a:avLst/>
          </a:prstGeom>
          <a:noFill/>
          <a:ln w="9525">
            <a:noFill/>
            <a:miter lim="800000"/>
            <a:headEnd/>
            <a:tailEnd/>
          </a:ln>
        </p:spPr>
        <p:txBody>
          <a:bodyPr>
            <a:spAutoFit/>
          </a:bodyPr>
          <a:lstStyle/>
          <a:p>
            <a:r>
              <a:rPr lang="af-ZA" dirty="0" smtClean="0">
                <a:solidFill>
                  <a:srgbClr val="00B050"/>
                </a:solidFill>
              </a:rPr>
              <a:t>Waar is Jesus gebore?</a:t>
            </a:r>
          </a:p>
          <a:p>
            <a:endParaRPr lang="af-ZA" dirty="0"/>
          </a:p>
          <a:p>
            <a:r>
              <a:rPr lang="nl-NL" sz="2400" dirty="0" smtClean="0"/>
              <a:t>Vanaf Násaret na </a:t>
            </a:r>
            <a:r>
              <a:rPr lang="nl-NL" sz="2400" dirty="0"/>
              <a:t>Betlehem </a:t>
            </a:r>
            <a:r>
              <a:rPr lang="nl-NL" sz="2400" dirty="0" smtClean="0">
                <a:solidFill>
                  <a:srgbClr val="FFFF66"/>
                </a:solidFill>
              </a:rPr>
              <a:t>- </a:t>
            </a:r>
            <a:r>
              <a:rPr lang="en-ZA" sz="2400" dirty="0" smtClean="0">
                <a:solidFill>
                  <a:srgbClr val="FFFF66"/>
                </a:solidFill>
              </a:rPr>
              <a:t>129 km </a:t>
            </a:r>
            <a:r>
              <a:rPr lang="en-ZA" sz="2400" dirty="0">
                <a:solidFill>
                  <a:srgbClr val="00B0F0"/>
                </a:solidFill>
              </a:rPr>
              <a:t>(</a:t>
            </a:r>
            <a:r>
              <a:rPr lang="en-ZA" sz="2400" dirty="0" err="1" smtClean="0">
                <a:solidFill>
                  <a:srgbClr val="00B0F0"/>
                </a:solidFill>
              </a:rPr>
              <a:t>Luk</a:t>
            </a:r>
            <a:r>
              <a:rPr lang="en-ZA" sz="2400" dirty="0" smtClean="0">
                <a:solidFill>
                  <a:srgbClr val="00B0F0"/>
                </a:solidFill>
              </a:rPr>
              <a:t> </a:t>
            </a:r>
            <a:r>
              <a:rPr lang="en-ZA" sz="2400" dirty="0">
                <a:solidFill>
                  <a:srgbClr val="00B0F0"/>
                </a:solidFill>
              </a:rPr>
              <a:t>2:1 - 20</a:t>
            </a:r>
            <a:r>
              <a:rPr lang="en-ZA" sz="2400" dirty="0" smtClean="0">
                <a:solidFill>
                  <a:srgbClr val="00B0F0"/>
                </a:solidFill>
              </a:rPr>
              <a:t>) </a:t>
            </a:r>
            <a:r>
              <a:rPr lang="en-ZA" sz="2400" i="1" dirty="0" smtClean="0">
                <a:solidFill>
                  <a:srgbClr val="C00000"/>
                </a:solidFill>
              </a:rPr>
              <a:t>(2 September -  5 </a:t>
            </a:r>
            <a:r>
              <a:rPr lang="en-ZA" sz="2400" i="1" dirty="0" err="1">
                <a:solidFill>
                  <a:srgbClr val="C00000"/>
                </a:solidFill>
              </a:rPr>
              <a:t>vC</a:t>
            </a:r>
            <a:r>
              <a:rPr lang="en-ZA" sz="2400" i="1" dirty="0" smtClean="0">
                <a:solidFill>
                  <a:srgbClr val="C00000"/>
                </a:solidFill>
              </a:rPr>
              <a:t>).</a:t>
            </a:r>
          </a:p>
          <a:p>
            <a:r>
              <a:rPr lang="nl-NL" sz="2400" dirty="0"/>
              <a:t>Vanaf </a:t>
            </a:r>
            <a:r>
              <a:rPr lang="nl-NL" sz="2400" dirty="0" smtClean="0"/>
              <a:t>Betlehem na </a:t>
            </a:r>
            <a:r>
              <a:rPr lang="en-ZA" sz="2400" dirty="0"/>
              <a:t>Jerusalem</a:t>
            </a:r>
            <a:r>
              <a:rPr lang="nl-NL" sz="2400" dirty="0" smtClean="0"/>
              <a:t> </a:t>
            </a:r>
            <a:r>
              <a:rPr lang="nl-NL" sz="2400" dirty="0" smtClean="0">
                <a:solidFill>
                  <a:srgbClr val="FFFF66"/>
                </a:solidFill>
              </a:rPr>
              <a:t>– 9.6</a:t>
            </a:r>
            <a:r>
              <a:rPr lang="en-ZA" sz="2400" dirty="0" smtClean="0">
                <a:solidFill>
                  <a:srgbClr val="FFFF66"/>
                </a:solidFill>
              </a:rPr>
              <a:t> km </a:t>
            </a:r>
            <a:r>
              <a:rPr lang="nl-NL" sz="2400" dirty="0" smtClean="0">
                <a:solidFill>
                  <a:srgbClr val="00B0F0"/>
                </a:solidFill>
              </a:rPr>
              <a:t>Luk </a:t>
            </a:r>
            <a:r>
              <a:rPr lang="nl-NL" sz="2400" dirty="0">
                <a:solidFill>
                  <a:srgbClr val="00B0F0"/>
                </a:solidFill>
              </a:rPr>
              <a:t>2:21  </a:t>
            </a:r>
            <a:r>
              <a:rPr lang="nl-NL" sz="2400" dirty="0"/>
              <a:t>En toe agt dae vervul was, dat hulle die Kindjie sou besny, het hulle Hom Jesus genoem, die naam wat deur die engel gegee is voor sy ontvangenis in die moederskoot</a:t>
            </a:r>
            <a:r>
              <a:rPr lang="nl-NL" sz="2400" dirty="0" smtClean="0"/>
              <a:t>.</a:t>
            </a:r>
            <a:endParaRPr lang="en-ZA" sz="2400" dirty="0"/>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spTree>
    <p:extLst>
      <p:ext uri="{BB962C8B-B14F-4D97-AF65-F5344CB8AC3E}">
        <p14:creationId xmlns:p14="http://schemas.microsoft.com/office/powerpoint/2010/main" val="1345796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 name="TextBox 9"/>
          <p:cNvSpPr txBox="1">
            <a:spLocks noChangeArrowheads="1"/>
          </p:cNvSpPr>
          <p:nvPr/>
        </p:nvSpPr>
        <p:spPr bwMode="auto">
          <a:xfrm>
            <a:off x="0" y="685800"/>
            <a:ext cx="9144000" cy="20898029"/>
          </a:xfrm>
          <a:prstGeom prst="rect">
            <a:avLst/>
          </a:prstGeom>
          <a:noFill/>
          <a:ln w="9525">
            <a:noFill/>
            <a:miter lim="800000"/>
            <a:headEnd/>
            <a:tailEnd/>
          </a:ln>
        </p:spPr>
        <p:txBody>
          <a:bodyPr>
            <a:spAutoFit/>
          </a:bodyPr>
          <a:lstStyle/>
          <a:p>
            <a:r>
              <a:rPr lang="af-ZA" dirty="0" smtClean="0">
                <a:solidFill>
                  <a:srgbClr val="00B050"/>
                </a:solidFill>
              </a:rPr>
              <a:t>Waar is Jesus gebore?</a:t>
            </a:r>
          </a:p>
          <a:p>
            <a:endParaRPr lang="af-ZA" sz="1400" dirty="0">
              <a:solidFill>
                <a:srgbClr val="00B0F0"/>
              </a:solidFill>
            </a:endParaRPr>
          </a:p>
          <a:p>
            <a:r>
              <a:rPr lang="nl-NL" sz="2400" dirty="0">
                <a:solidFill>
                  <a:srgbClr val="00B0F0"/>
                </a:solidFill>
              </a:rPr>
              <a:t>Mat </a:t>
            </a:r>
            <a:r>
              <a:rPr lang="nl-NL" sz="2400" dirty="0" smtClean="0">
                <a:solidFill>
                  <a:srgbClr val="00B0F0"/>
                </a:solidFill>
              </a:rPr>
              <a:t>2:1 </a:t>
            </a:r>
            <a:r>
              <a:rPr lang="nl-NL" sz="2400" dirty="0" smtClean="0"/>
              <a:t>het </a:t>
            </a:r>
            <a:r>
              <a:rPr lang="nl-NL" sz="2400" dirty="0"/>
              <a:t>daar wyse manne uit die Ooste in Jerusalem </a:t>
            </a:r>
            <a:r>
              <a:rPr lang="nl-NL" sz="2400" dirty="0" smtClean="0"/>
              <a:t>aangekom</a:t>
            </a:r>
          </a:p>
          <a:p>
            <a:r>
              <a:rPr lang="nl-NL" sz="2400" dirty="0" smtClean="0">
                <a:solidFill>
                  <a:srgbClr val="00B0F0"/>
                </a:solidFill>
              </a:rPr>
              <a:t>Mat 2:9 </a:t>
            </a:r>
            <a:r>
              <a:rPr lang="nl-NL" sz="2400" dirty="0" smtClean="0"/>
              <a:t>die </a:t>
            </a:r>
            <a:r>
              <a:rPr lang="nl-NL" sz="2400" dirty="0"/>
              <a:t>ster </a:t>
            </a:r>
            <a:r>
              <a:rPr lang="nl-NL" sz="2400" dirty="0" smtClean="0"/>
              <a:t>bly </a:t>
            </a:r>
            <a:r>
              <a:rPr lang="nl-NL" sz="2400" dirty="0"/>
              <a:t>staan bo-oor die plek waar die Kindjie was. </a:t>
            </a:r>
          </a:p>
          <a:p>
            <a:r>
              <a:rPr lang="nl-NL" sz="2400" dirty="0" smtClean="0">
                <a:solidFill>
                  <a:srgbClr val="00B0F0"/>
                </a:solidFill>
              </a:rPr>
              <a:t>Mat </a:t>
            </a:r>
            <a:r>
              <a:rPr lang="nl-NL" sz="2400" dirty="0">
                <a:solidFill>
                  <a:srgbClr val="00B0F0"/>
                </a:solidFill>
              </a:rPr>
              <a:t>2:11  </a:t>
            </a:r>
            <a:r>
              <a:rPr lang="nl-NL" sz="2400" dirty="0" smtClean="0"/>
              <a:t>neergeval </a:t>
            </a:r>
            <a:r>
              <a:rPr lang="nl-NL" sz="2400" dirty="0"/>
              <a:t>en Hom hulde </a:t>
            </a:r>
            <a:r>
              <a:rPr lang="nl-NL" sz="2400" dirty="0" smtClean="0"/>
              <a:t>bewys (skatte: goud </a:t>
            </a:r>
            <a:r>
              <a:rPr lang="nl-NL" sz="2400" dirty="0"/>
              <a:t>en wierook en mirre</a:t>
            </a:r>
            <a:r>
              <a:rPr lang="nl-NL" sz="2400" dirty="0" smtClean="0"/>
              <a:t>.</a:t>
            </a:r>
          </a:p>
          <a:p>
            <a:r>
              <a:rPr lang="nl-NL" sz="2400" dirty="0">
                <a:solidFill>
                  <a:srgbClr val="00B0F0"/>
                </a:solidFill>
              </a:rPr>
              <a:t>Mat 2:13  </a:t>
            </a:r>
            <a:r>
              <a:rPr lang="nl-NL" sz="2400" dirty="0" smtClean="0"/>
              <a:t>verskyn </a:t>
            </a:r>
            <a:r>
              <a:rPr lang="nl-NL" sz="2400" dirty="0"/>
              <a:t>daar ‘n engel van die HERE in ‘n droom aan Josef en sê: Staan op, neem die Kindjie en sy moeder en vlug na Egipte, en bly daar totdat ek jou sê; want Herodes gaan die Kindjie soek om Hom dood te maak. </a:t>
            </a:r>
            <a:r>
              <a:rPr lang="nl-NL" sz="2400" dirty="0">
                <a:solidFill>
                  <a:srgbClr val="FFFF66"/>
                </a:solidFill>
              </a:rPr>
              <a:t>(+- 65km)</a:t>
            </a:r>
          </a:p>
          <a:p>
            <a:r>
              <a:rPr lang="nl-NL" sz="2400" dirty="0" smtClean="0">
                <a:solidFill>
                  <a:srgbClr val="00B0F0"/>
                </a:solidFill>
              </a:rPr>
              <a:t>Mat </a:t>
            </a:r>
            <a:r>
              <a:rPr lang="nl-NL" sz="2400" dirty="0">
                <a:solidFill>
                  <a:srgbClr val="00B0F0"/>
                </a:solidFill>
              </a:rPr>
              <a:t>2:15  </a:t>
            </a:r>
            <a:r>
              <a:rPr lang="nl-NL" sz="2400" dirty="0"/>
              <a:t>En hy was daar tot die dood van Herodes, sodat die woord vervul sou word wat die Here gespreek het deur die profeet: Uit Egipte het Ek my Seun geroep</a:t>
            </a:r>
            <a:r>
              <a:rPr lang="nl-NL" sz="2400" dirty="0" smtClean="0"/>
              <a:t>.</a:t>
            </a:r>
          </a:p>
          <a:p>
            <a:endParaRPr lang="nl-NL" sz="1600" dirty="0" smtClean="0"/>
          </a:p>
          <a:p>
            <a:r>
              <a:rPr lang="nl-NL" sz="2400" dirty="0">
                <a:solidFill>
                  <a:srgbClr val="00B0F0"/>
                </a:solidFill>
              </a:rPr>
              <a:t>Hos 11:1  </a:t>
            </a:r>
            <a:r>
              <a:rPr lang="nl-NL" sz="2400" dirty="0"/>
              <a:t>Toe Israel ‘n kind was, het Ek hom liefgehad, en uit Egipte het Ek my seun geroep. </a:t>
            </a:r>
            <a:r>
              <a:rPr lang="nl-NL" sz="2400" dirty="0" smtClean="0"/>
              <a:t>  </a:t>
            </a:r>
            <a:endParaRPr lang="nl-NL" sz="2400" dirty="0"/>
          </a:p>
          <a:p>
            <a:endParaRPr lang="en-ZA" sz="2400" dirty="0" smtClean="0"/>
          </a:p>
          <a:p>
            <a:endParaRPr lang="en-ZA" sz="2400" dirty="0"/>
          </a:p>
          <a:p>
            <a:r>
              <a:rPr lang="en-ZA" sz="2400" dirty="0" smtClean="0"/>
              <a:t>In </a:t>
            </a:r>
            <a:r>
              <a:rPr lang="en-ZA" sz="2400" dirty="0"/>
              <a:t>Bethlehem, Jesus' family is living in a home and NOT a stable (Matthew 2:11). The wise men (Magi) from the East, guided by a star (an angel), arrive to worship the King of Kings with Mary in attendance (verse 11). After the wise men leave, Joseph is told (in a dream) to flee to Egypt (verse 13). He is informed of this because Herod the Great will soon issue a command that all male children two years old and younger, in and around Bethlehem, are to be put to death (Matthew 2:16). Herod's cruel actions </a:t>
            </a:r>
            <a:r>
              <a:rPr lang="en-ZA" sz="2400" dirty="0" err="1"/>
              <a:t>fulfill</a:t>
            </a:r>
            <a:r>
              <a:rPr lang="en-ZA" sz="2400" dirty="0"/>
              <a:t> a prophecy regarding the slaughter of innocent children (Jeremiah 5:15). Their journey from Bethlehem to what is Egyptian-controlled territory (which was outside the jurisdiction of Herod) was at least 65 </a:t>
            </a:r>
            <a:r>
              <a:rPr lang="en-ZA" sz="2400" dirty="0" err="1"/>
              <a:t>kilometers</a:t>
            </a:r>
            <a:r>
              <a:rPr lang="en-ZA" sz="2400" dirty="0"/>
              <a:t> (40 miles).</a:t>
            </a:r>
          </a:p>
          <a:p>
            <a:r>
              <a:rPr lang="en-ZA" sz="2400" dirty="0"/>
              <a:t>After Herod dies in early 4 B.C., Joseph has a dream where an angel tells him it is safe to return to Israel. Mary and the family's trip to and from Egypt is a </a:t>
            </a:r>
            <a:r>
              <a:rPr lang="en-ZA" sz="2400" dirty="0" err="1"/>
              <a:t>fulfillment</a:t>
            </a:r>
            <a:r>
              <a:rPr lang="en-ZA" sz="2400" dirty="0"/>
              <a:t> of Bible prophecy (Hosea 11:1). They soon begin their travel back to Judea and Bethlehem. However, as they approach Judea, it is discovered that Herod </a:t>
            </a:r>
            <a:r>
              <a:rPr lang="en-ZA" sz="2400" dirty="0" err="1"/>
              <a:t>Archelaus</a:t>
            </a:r>
            <a:r>
              <a:rPr lang="en-ZA" sz="2400" dirty="0"/>
              <a:t>, the eldest surviving son of Herod the Great, is the new ruler of the area (Matthew 2:22). Like his father, </a:t>
            </a:r>
            <a:r>
              <a:rPr lang="en-ZA" sz="2400" dirty="0" err="1"/>
              <a:t>Archelaus</a:t>
            </a:r>
            <a:r>
              <a:rPr lang="en-ZA" sz="2400" dirty="0"/>
              <a:t> rules with tyranny and cruelty. John Gills' Exposition of the Bible states that one time he sent his entire army into Jerusalem's temple, at Passover, in order to kill 3,000 men suspected of sedition.</a:t>
            </a:r>
          </a:p>
          <a:p>
            <a:r>
              <a:rPr lang="en-ZA" sz="2400" dirty="0"/>
              <a:t>Joseph's fears about living within Judea are confirmed when God sends him a warning in a dream. The family continues their travels northward to their hometown of Nazareth (Matthew 2:22 - 23). The city is part of Galilee, which is ruled by a another son of Herod the Great named Herod Antipas. This son had a slightly less violent disposition than </a:t>
            </a:r>
            <a:r>
              <a:rPr lang="en-ZA" sz="2400" dirty="0" err="1"/>
              <a:t>Archelaus</a:t>
            </a:r>
            <a:r>
              <a:rPr lang="en-ZA" sz="2400" dirty="0"/>
              <a:t>.</a:t>
            </a:r>
          </a:p>
          <a:p>
            <a:r>
              <a:rPr lang="en-ZA" sz="2400" dirty="0"/>
              <a:t>The travels of Mary and Joseph from Egyptian territory all the way north to Nazareth is a journey of at least 106 miles (170 </a:t>
            </a:r>
            <a:r>
              <a:rPr lang="en-ZA" sz="2400" dirty="0" err="1"/>
              <a:t>kilometers</a:t>
            </a:r>
            <a:r>
              <a:rPr lang="en-ZA" sz="2400" dirty="0"/>
              <a:t>, see Luke 2:39 - 40)! Jesus spends his childhood and young adult years living in Nazareth (which </a:t>
            </a:r>
            <a:r>
              <a:rPr lang="en-ZA" sz="2400" dirty="0" err="1"/>
              <a:t>fulfills</a:t>
            </a:r>
            <a:r>
              <a:rPr lang="en-ZA" sz="2400" dirty="0"/>
              <a:t> the prophecy stated in Matthew 2:23). After the death of his step-father sometime between his 12th and 30th birthday, he continues to live in the city until he journeys to Capernaum to begin his public ministry.</a:t>
            </a:r>
          </a:p>
          <a:p>
            <a:endParaRPr lang="af-ZA" sz="2400" dirty="0" smtClean="0"/>
          </a:p>
        </p:txBody>
      </p:sp>
      <p:sp>
        <p:nvSpPr>
          <p:cNvPr id="6150" name="Text Box 3"/>
          <p:cNvSpPr txBox="1">
            <a:spLocks noChangeArrowheads="1"/>
          </p:cNvSpPr>
          <p:nvPr/>
        </p:nvSpPr>
        <p:spPr bwMode="auto">
          <a:xfrm>
            <a:off x="76200" y="0"/>
            <a:ext cx="4007828" cy="584775"/>
          </a:xfrm>
          <a:prstGeom prst="rect">
            <a:avLst/>
          </a:prstGeom>
          <a:noFill/>
          <a:ln w="9525">
            <a:noFill/>
            <a:miter lim="800000"/>
            <a:headEnd/>
            <a:tailEnd/>
          </a:ln>
        </p:spPr>
        <p:txBody>
          <a:bodyPr wrap="none">
            <a:spAutoFit/>
          </a:bodyPr>
          <a:lstStyle/>
          <a:p>
            <a:r>
              <a:rPr lang="en-US" sz="3200" b="1" dirty="0">
                <a:solidFill>
                  <a:srgbClr val="FFFF66"/>
                </a:solidFill>
              </a:rPr>
              <a:t>Jesus se </a:t>
            </a:r>
            <a:r>
              <a:rPr lang="en-US" sz="3200" b="1" dirty="0" err="1" smtClean="0">
                <a:solidFill>
                  <a:srgbClr val="FFFF66"/>
                </a:solidFill>
              </a:rPr>
              <a:t>Bediening</a:t>
            </a:r>
            <a:endParaRPr lang="en-US" sz="3200" b="1" dirty="0">
              <a:solidFill>
                <a:srgbClr val="FFFF66"/>
              </a:solidFill>
            </a:endParaRPr>
          </a:p>
        </p:txBody>
      </p:sp>
    </p:spTree>
    <p:extLst>
      <p:ext uri="{BB962C8B-B14F-4D97-AF65-F5344CB8AC3E}">
        <p14:creationId xmlns:p14="http://schemas.microsoft.com/office/powerpoint/2010/main" val="3328168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BBD2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BBD2FF"/>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13207</TotalTime>
  <Words>1330</Words>
  <Application>Microsoft Office PowerPoint</Application>
  <PresentationFormat>On-screen Show (4:3)</PresentationFormat>
  <Paragraphs>100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Monotype Corsiva</vt:lpstr>
      <vt:lpstr>TITUS Cyberbit Basic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Badenhorst</dc:creator>
  <cp:lastModifiedBy>VanZYL, Jaco</cp:lastModifiedBy>
  <cp:revision>299</cp:revision>
  <dcterms:created xsi:type="dcterms:W3CDTF">2003-10-06T15:49:19Z</dcterms:created>
  <dcterms:modified xsi:type="dcterms:W3CDTF">2018-01-25T07:37:43Z</dcterms:modified>
</cp:coreProperties>
</file>