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82" r:id="rId4"/>
    <p:sldId id="264" r:id="rId5"/>
    <p:sldId id="299" r:id="rId6"/>
    <p:sldId id="265" r:id="rId7"/>
    <p:sldId id="259" r:id="rId8"/>
    <p:sldId id="262" r:id="rId9"/>
    <p:sldId id="267" r:id="rId10"/>
    <p:sldId id="266" r:id="rId11"/>
    <p:sldId id="268" r:id="rId12"/>
    <p:sldId id="270" r:id="rId13"/>
    <p:sldId id="273" r:id="rId14"/>
    <p:sldId id="269" r:id="rId15"/>
    <p:sldId id="271" r:id="rId16"/>
    <p:sldId id="284" r:id="rId17"/>
    <p:sldId id="280" r:id="rId18"/>
    <p:sldId id="281" r:id="rId19"/>
    <p:sldId id="272" r:id="rId20"/>
    <p:sldId id="274" r:id="rId21"/>
    <p:sldId id="275" r:id="rId22"/>
    <p:sldId id="279" r:id="rId23"/>
    <p:sldId id="285" r:id="rId24"/>
    <p:sldId id="287" r:id="rId25"/>
    <p:sldId id="283" r:id="rId26"/>
    <p:sldId id="293" r:id="rId27"/>
    <p:sldId id="286" r:id="rId28"/>
    <p:sldId id="288" r:id="rId29"/>
    <p:sldId id="289" r:id="rId30"/>
    <p:sldId id="290" r:id="rId31"/>
    <p:sldId id="291" r:id="rId32"/>
    <p:sldId id="294" r:id="rId33"/>
    <p:sldId id="292" r:id="rId34"/>
    <p:sldId id="295" r:id="rId35"/>
    <p:sldId id="296" r:id="rId36"/>
    <p:sldId id="297" r:id="rId37"/>
    <p:sldId id="298" r:id="rId38"/>
    <p:sldId id="300"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8E0000"/>
    <a:srgbClr val="DA8200"/>
    <a:srgbClr val="FF9900"/>
    <a:srgbClr val="CC3300"/>
    <a:srgbClr val="DEA900"/>
    <a:srgbClr val="631F1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200" y="-57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79512" y="146304"/>
            <a:ext cx="8799896" cy="4434824"/>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E1996617-5F69-481C-9EE4-AC347BC0346D}" type="datetimeFigureOut">
              <a:rPr lang="en-ZA" smtClean="0"/>
              <a:pPr/>
              <a:t>2014/03/06</a:t>
            </a:fld>
            <a:endParaRPr lang="en-ZA"/>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C1BB673-23AC-4C6E-B7EF-AC3C732A09BF}" type="slidenum">
              <a:rPr lang="en-ZA" smtClean="0"/>
              <a:pPr/>
              <a:t>‹#›</a:t>
            </a:fld>
            <a:endParaRPr lang="en-ZA"/>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996617-5F69-481C-9EE4-AC347BC0346D}" type="datetimeFigureOut">
              <a:rPr lang="en-ZA" smtClean="0"/>
              <a:pPr/>
              <a:t>2014/03/06</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9C1BB673-23AC-4C6E-B7EF-AC3C732A09BF}"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p:nvSpPr>
        <p:spPr>
          <a:xfrm>
            <a:off x="539552" y="836712"/>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Content Placeholder 2"/>
          <p:cNvSpPr>
            <a:spLocks noGrp="1"/>
          </p:cNvSpPr>
          <p:nvPr>
            <p:ph idx="1"/>
          </p:nvPr>
        </p:nvSpPr>
        <p:spPr/>
        <p:txBody>
          <a:bodyPr/>
          <a:lstStyle>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extLst/>
          </a:lstStyle>
          <a:p>
            <a:fld id="{E1996617-5F69-481C-9EE4-AC347BC0346D}" type="datetimeFigureOut">
              <a:rPr lang="en-ZA" smtClean="0"/>
              <a:pPr/>
              <a:t>2014/03/06</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9C1BB673-23AC-4C6E-B7EF-AC3C732A09BF}"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1996617-5F69-481C-9EE4-AC347BC0346D}" type="datetimeFigureOut">
              <a:rPr lang="en-ZA" smtClean="0"/>
              <a:pPr/>
              <a:t>2014/03/06</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a:xfrm>
            <a:off x="8641080" y="6514568"/>
            <a:ext cx="464288" cy="274320"/>
          </a:xfrm>
        </p:spPr>
        <p:txBody>
          <a:bodyPr/>
          <a:lstStyle>
            <a:extLst/>
          </a:lstStyle>
          <a:p>
            <a:fld id="{9C1BB673-23AC-4C6E-B7EF-AC3C732A09BF}" type="slidenum">
              <a:rPr lang="en-ZA" smtClean="0"/>
              <a:pPr/>
              <a:t>‹#›</a:t>
            </a:fld>
            <a:endParaRPr lang="en-ZA"/>
          </a:p>
        </p:txBody>
      </p:sp>
      <p:sp>
        <p:nvSpPr>
          <p:cNvPr id="10" name="Rectangle 9"/>
          <p:cNvSpPr/>
          <p:nvPr/>
        </p:nvSpPr>
        <p:spPr>
          <a:xfrm>
            <a:off x="611560" y="98072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1996617-5F69-481C-9EE4-AC347BC0346D}" type="datetimeFigureOut">
              <a:rPr lang="en-ZA" smtClean="0"/>
              <a:pPr/>
              <a:t>2014/03/06</a:t>
            </a:fld>
            <a:endParaRPr lang="en-ZA"/>
          </a:p>
        </p:txBody>
      </p:sp>
      <p:sp>
        <p:nvSpPr>
          <p:cNvPr id="8" name="Footer Placeholder 7"/>
          <p:cNvSpPr>
            <a:spLocks noGrp="1"/>
          </p:cNvSpPr>
          <p:nvPr>
            <p:ph type="ftr" sz="quarter" idx="11"/>
          </p:nvPr>
        </p:nvSpPr>
        <p:spPr/>
        <p:txBody>
          <a:bodyPr/>
          <a:lstStyle>
            <a:extLst/>
          </a:lstStyle>
          <a:p>
            <a:endParaRPr lang="en-ZA"/>
          </a:p>
        </p:txBody>
      </p:sp>
      <p:sp>
        <p:nvSpPr>
          <p:cNvPr id="9" name="Slide Number Placeholder 8"/>
          <p:cNvSpPr>
            <a:spLocks noGrp="1"/>
          </p:cNvSpPr>
          <p:nvPr>
            <p:ph type="sldNum" sz="quarter" idx="12"/>
          </p:nvPr>
        </p:nvSpPr>
        <p:spPr>
          <a:xfrm>
            <a:off x="8641080" y="6514568"/>
            <a:ext cx="464288" cy="274320"/>
          </a:xfrm>
        </p:spPr>
        <p:txBody>
          <a:bodyPr/>
          <a:lstStyle>
            <a:extLst/>
          </a:lstStyle>
          <a:p>
            <a:fld id="{9C1BB673-23AC-4C6E-B7EF-AC3C732A09BF}"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1996617-5F69-481C-9EE4-AC347BC0346D}" type="datetimeFigureOut">
              <a:rPr lang="en-ZA" smtClean="0"/>
              <a:pPr/>
              <a:t>2014/03/06</a:t>
            </a:fld>
            <a:endParaRPr lang="en-ZA"/>
          </a:p>
        </p:txBody>
      </p:sp>
      <p:sp>
        <p:nvSpPr>
          <p:cNvPr id="4" name="Footer Placeholder 3"/>
          <p:cNvSpPr>
            <a:spLocks noGrp="1"/>
          </p:cNvSpPr>
          <p:nvPr>
            <p:ph type="ftr" sz="quarter" idx="11"/>
          </p:nvPr>
        </p:nvSpPr>
        <p:spPr/>
        <p:txBody>
          <a:bodyPr/>
          <a:lstStyle>
            <a:extLst/>
          </a:lstStyle>
          <a:p>
            <a:endParaRPr lang="en-ZA"/>
          </a:p>
        </p:txBody>
      </p:sp>
      <p:sp>
        <p:nvSpPr>
          <p:cNvPr id="5" name="Slide Number Placeholder 4"/>
          <p:cNvSpPr>
            <a:spLocks noGrp="1"/>
          </p:cNvSpPr>
          <p:nvPr>
            <p:ph type="sldNum" sz="quarter" idx="12"/>
          </p:nvPr>
        </p:nvSpPr>
        <p:spPr/>
        <p:txBody>
          <a:bodyPr/>
          <a:lstStyle>
            <a:extLst/>
          </a:lstStyle>
          <a:p>
            <a:fld id="{9C1BB673-23AC-4C6E-B7EF-AC3C732A09BF}" type="slidenum">
              <a:rPr lang="en-ZA" smtClean="0"/>
              <a:pPr/>
              <a:t>‹#›</a:t>
            </a:fld>
            <a:endParaRPr lang="en-ZA"/>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996617-5F69-481C-9EE4-AC347BC0346D}" type="datetimeFigureOut">
              <a:rPr lang="en-ZA" smtClean="0"/>
              <a:pPr/>
              <a:t>2014/03/06</a:t>
            </a:fld>
            <a:endParaRPr lang="en-ZA"/>
          </a:p>
        </p:txBody>
      </p:sp>
      <p:sp>
        <p:nvSpPr>
          <p:cNvPr id="3" name="Footer Placeholder 2"/>
          <p:cNvSpPr>
            <a:spLocks noGrp="1"/>
          </p:cNvSpPr>
          <p:nvPr>
            <p:ph type="ftr" sz="quarter" idx="11"/>
          </p:nvPr>
        </p:nvSpPr>
        <p:spPr/>
        <p:txBody>
          <a:bodyPr/>
          <a:lstStyle>
            <a:extLst/>
          </a:lstStyle>
          <a:p>
            <a:endParaRPr lang="en-ZA"/>
          </a:p>
        </p:txBody>
      </p:sp>
      <p:sp>
        <p:nvSpPr>
          <p:cNvPr id="4" name="Slide Number Placeholder 3"/>
          <p:cNvSpPr>
            <a:spLocks noGrp="1"/>
          </p:cNvSpPr>
          <p:nvPr>
            <p:ph type="sldNum" sz="quarter" idx="12"/>
          </p:nvPr>
        </p:nvSpPr>
        <p:spPr/>
        <p:txBody>
          <a:bodyPr/>
          <a:lstStyle>
            <a:extLst/>
          </a:lstStyle>
          <a:p>
            <a:fld id="{9C1BB673-23AC-4C6E-B7EF-AC3C732A09BF}"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E1996617-5F69-481C-9EE4-AC347BC0346D}" type="datetimeFigureOut">
              <a:rPr lang="en-ZA" smtClean="0"/>
              <a:pPr/>
              <a:t>2014/03/06</a:t>
            </a:fld>
            <a:endParaRPr lang="en-ZA"/>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C1BB673-23AC-4C6E-B7EF-AC3C732A09BF}" type="slidenum">
              <a:rPr lang="en-ZA" smtClean="0"/>
              <a:pPr/>
              <a:t>‹#›</a:t>
            </a:fld>
            <a:endParaRPr lang="en-ZA"/>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E1996617-5F69-481C-9EE4-AC347BC0346D}" type="datetimeFigureOut">
              <a:rPr lang="en-ZA" smtClean="0"/>
              <a:pPr/>
              <a:t>2014/03/06</a:t>
            </a:fld>
            <a:endParaRPr lang="en-ZA"/>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C1BB673-23AC-4C6E-B7EF-AC3C732A09BF}" type="slidenum">
              <a:rPr lang="en-ZA" smtClean="0"/>
              <a:pPr/>
              <a:t>‹#›</a:t>
            </a:fld>
            <a:endParaRPr lang="en-ZA"/>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996617-5F69-481C-9EE4-AC347BC0346D}" type="datetimeFigureOut">
              <a:rPr lang="en-ZA" smtClean="0"/>
              <a:pPr/>
              <a:t>2014/03/06</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9C1BB673-23AC-4C6E-B7EF-AC3C732A09BF}"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ZA"/>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E1996617-5F69-481C-9EE4-AC347BC0346D}" type="datetimeFigureOut">
              <a:rPr lang="en-ZA" smtClean="0"/>
              <a:pPr/>
              <a:t>2014/03/06</a:t>
            </a:fld>
            <a:endParaRPr lang="en-ZA"/>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9C1BB673-23AC-4C6E-B7EF-AC3C732A09BF}" type="slidenum">
              <a:rPr lang="en-ZA" smtClean="0"/>
              <a:pPr/>
              <a:t>‹#›</a:t>
            </a:fld>
            <a:endParaRPr lang="en-ZA"/>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za/url?sa=t&amp;rct=j&amp;q=&amp;esrc=s&amp;frm=1&amp;source=images&amp;cd=&amp;cad=rja&amp;ved=0CAQQjRw&amp;url=http://www.ceco.net/free-autocad-blocks/symbols/north-arrows/top-plan-view/drawings-north-arrow-10-compass-rose-dwg-dxf-28.html&amp;ei=XwnqUv6vCsOrhQe9lIG4AQ&amp;usg=AFQjCNG6YRAKvUUvRCzkmLm11TdeXVjuIA&amp;sig2=ZygkX3cIDlz2rQ5q50iZSw&amp;bvm=bv.60444564,d.ZG4" TargetMode="External"/><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332656"/>
            <a:ext cx="9144000" cy="3960440"/>
          </a:xfrm>
        </p:spPr>
        <p:txBody>
          <a:bodyPr>
            <a:normAutofit fontScale="90000"/>
          </a:bodyPr>
          <a:lstStyle/>
          <a:p>
            <a:pPr algn="ctr"/>
            <a:r>
              <a:rPr lang="en-ZA" b="1" dirty="0" smtClean="0">
                <a:solidFill>
                  <a:srgbClr val="631F1F"/>
                </a:solidFill>
                <a:effectLst>
                  <a:outerShdw blurRad="38100" dist="38100" dir="2700000" algn="tl">
                    <a:srgbClr val="000000">
                      <a:alpha val="43137"/>
                    </a:srgbClr>
                  </a:outerShdw>
                </a:effectLst>
              </a:rPr>
              <a:t>OM DIE </a:t>
            </a:r>
            <a:r>
              <a:rPr lang="en-ZA" b="1" dirty="0" err="1" smtClean="0">
                <a:solidFill>
                  <a:srgbClr val="631F1F"/>
                </a:solidFill>
                <a:effectLst>
                  <a:outerShdw blurRad="38100" dist="38100" dir="2700000" algn="tl">
                    <a:srgbClr val="000000">
                      <a:alpha val="43137"/>
                    </a:srgbClr>
                  </a:outerShdw>
                </a:effectLst>
              </a:rPr>
              <a:t>BLOED</a:t>
            </a:r>
            <a:r>
              <a:rPr lang="en-ZA" b="1" dirty="0" smtClean="0">
                <a:solidFill>
                  <a:srgbClr val="631F1F"/>
                </a:solidFill>
                <a:effectLst>
                  <a:outerShdw blurRad="38100" dist="38100" dir="2700000" algn="tl">
                    <a:srgbClr val="000000">
                      <a:alpha val="43137"/>
                    </a:srgbClr>
                  </a:outerShdw>
                </a:effectLst>
              </a:rPr>
              <a:t> TE </a:t>
            </a:r>
            <a:r>
              <a:rPr lang="en-ZA" b="1" dirty="0" err="1" smtClean="0">
                <a:solidFill>
                  <a:srgbClr val="631F1F"/>
                </a:solidFill>
                <a:effectLst>
                  <a:outerShdw blurRad="38100" dist="38100" dir="2700000" algn="tl">
                    <a:srgbClr val="000000">
                      <a:alpha val="43137"/>
                    </a:srgbClr>
                  </a:outerShdw>
                </a:effectLst>
              </a:rPr>
              <a:t>PLEIT</a:t>
            </a:r>
            <a:r>
              <a:rPr lang="en-ZA" sz="3100" b="1" dirty="0" smtClean="0">
                <a:solidFill>
                  <a:srgbClr val="631F1F"/>
                </a:solidFill>
                <a:effectLst>
                  <a:outerShdw blurRad="38100" dist="38100" dir="2700000" algn="tl">
                    <a:srgbClr val="000000">
                      <a:alpha val="43137"/>
                    </a:srgbClr>
                  </a:outerShdw>
                </a:effectLst>
              </a:rPr>
              <a:t/>
            </a:r>
            <a:br>
              <a:rPr lang="en-ZA" sz="3100" b="1" dirty="0" smtClean="0">
                <a:solidFill>
                  <a:srgbClr val="631F1F"/>
                </a:solidFill>
                <a:effectLst>
                  <a:outerShdw blurRad="38100" dist="38100" dir="2700000" algn="tl">
                    <a:srgbClr val="000000">
                      <a:alpha val="43137"/>
                    </a:srgbClr>
                  </a:outerShdw>
                </a:effectLst>
              </a:rPr>
            </a:br>
            <a:r>
              <a:rPr lang="en-ZA" sz="3100" b="1" dirty="0" smtClean="0">
                <a:solidFill>
                  <a:srgbClr val="631F1F"/>
                </a:solidFill>
                <a:effectLst>
                  <a:outerShdw blurRad="38100" dist="38100" dir="2700000" algn="tl">
                    <a:srgbClr val="000000">
                      <a:alpha val="43137"/>
                    </a:srgbClr>
                  </a:outerShdw>
                </a:effectLst>
              </a:rPr>
              <a:t/>
            </a:r>
            <a:br>
              <a:rPr lang="en-ZA" sz="3100" b="1" dirty="0" smtClean="0">
                <a:solidFill>
                  <a:srgbClr val="631F1F"/>
                </a:solidFill>
                <a:effectLst>
                  <a:outerShdw blurRad="38100" dist="38100" dir="2700000" algn="tl">
                    <a:srgbClr val="000000">
                      <a:alpha val="43137"/>
                    </a:srgbClr>
                  </a:outerShdw>
                </a:effectLst>
              </a:rPr>
            </a:br>
            <a:r>
              <a:rPr lang="en-ZA" b="1" i="1" dirty="0" smtClean="0">
                <a:solidFill>
                  <a:srgbClr val="00B0F0"/>
                </a:solidFill>
                <a:effectLst>
                  <a:outerShdw blurRad="38100" dist="38100" dir="2700000" algn="tl">
                    <a:srgbClr val="000000">
                      <a:alpha val="43137"/>
                    </a:srgbClr>
                  </a:outerShdw>
                </a:effectLst>
              </a:rPr>
              <a:t>VERSUS</a:t>
            </a:r>
            <a:r>
              <a:rPr lang="en-ZA" b="1" i="1" dirty="0" smtClean="0">
                <a:solidFill>
                  <a:srgbClr val="631F1F"/>
                </a:solidFill>
                <a:effectLst>
                  <a:outerShdw blurRad="38100" dist="38100" dir="2700000" algn="tl">
                    <a:srgbClr val="000000">
                      <a:alpha val="43137"/>
                    </a:srgbClr>
                  </a:outerShdw>
                </a:effectLst>
              </a:rPr>
              <a:t/>
            </a:r>
            <a:br>
              <a:rPr lang="en-ZA" b="1" i="1" dirty="0" smtClean="0">
                <a:solidFill>
                  <a:srgbClr val="631F1F"/>
                </a:solidFill>
                <a:effectLst>
                  <a:outerShdw blurRad="38100" dist="38100" dir="2700000" algn="tl">
                    <a:srgbClr val="000000">
                      <a:alpha val="43137"/>
                    </a:srgbClr>
                  </a:outerShdw>
                </a:effectLst>
              </a:rPr>
            </a:br>
            <a:r>
              <a:rPr lang="en-ZA" sz="3100" b="1" dirty="0" smtClean="0">
                <a:solidFill>
                  <a:srgbClr val="631F1F"/>
                </a:solidFill>
                <a:effectLst>
                  <a:outerShdw blurRad="38100" dist="38100" dir="2700000" algn="tl">
                    <a:srgbClr val="000000">
                      <a:alpha val="43137"/>
                    </a:srgbClr>
                  </a:outerShdw>
                </a:effectLst>
              </a:rPr>
              <a:t/>
            </a:r>
            <a:br>
              <a:rPr lang="en-ZA" sz="3100" b="1" dirty="0" smtClean="0">
                <a:solidFill>
                  <a:srgbClr val="631F1F"/>
                </a:solidFill>
                <a:effectLst>
                  <a:outerShdw blurRad="38100" dist="38100" dir="2700000" algn="tl">
                    <a:srgbClr val="000000">
                      <a:alpha val="43137"/>
                    </a:srgbClr>
                  </a:outerShdw>
                </a:effectLst>
              </a:rPr>
            </a:br>
            <a:r>
              <a:rPr lang="en-ZA" b="1" dirty="0" err="1" smtClean="0">
                <a:solidFill>
                  <a:srgbClr val="631F1F"/>
                </a:solidFill>
                <a:effectLst>
                  <a:outerShdw blurRad="38100" dist="38100" dir="2700000" algn="tl">
                    <a:srgbClr val="000000">
                      <a:alpha val="43137"/>
                    </a:srgbClr>
                  </a:outerShdw>
                </a:effectLst>
              </a:rPr>
              <a:t>IN</a:t>
            </a:r>
            <a:r>
              <a:rPr lang="en-ZA" b="1" dirty="0" smtClean="0">
                <a:solidFill>
                  <a:srgbClr val="631F1F"/>
                </a:solidFill>
                <a:effectLst>
                  <a:outerShdw blurRad="38100" dist="38100" dir="2700000" algn="tl">
                    <a:srgbClr val="000000">
                      <a:alpha val="43137"/>
                    </a:srgbClr>
                  </a:outerShdw>
                </a:effectLst>
              </a:rPr>
              <a:t> DIE </a:t>
            </a:r>
            <a:r>
              <a:rPr lang="en-ZA" b="1" dirty="0" err="1" smtClean="0">
                <a:solidFill>
                  <a:srgbClr val="631F1F"/>
                </a:solidFill>
                <a:effectLst>
                  <a:outerShdw blurRad="38100" dist="38100" dir="2700000" algn="tl">
                    <a:srgbClr val="000000">
                      <a:alpha val="43137"/>
                    </a:srgbClr>
                  </a:outerShdw>
                </a:effectLst>
              </a:rPr>
              <a:t>NAAM</a:t>
            </a:r>
            <a:r>
              <a:rPr lang="en-ZA" b="1" dirty="0" smtClean="0">
                <a:solidFill>
                  <a:srgbClr val="631F1F"/>
                </a:solidFill>
                <a:effectLst>
                  <a:outerShdw blurRad="38100" dist="38100" dir="2700000" algn="tl">
                    <a:srgbClr val="000000">
                      <a:alpha val="43137"/>
                    </a:srgbClr>
                  </a:outerShdw>
                </a:effectLst>
              </a:rPr>
              <a:t> VAN JESUS CHRISTUS </a:t>
            </a:r>
            <a:endParaRPr lang="en-ZA" dirty="0">
              <a:solidFill>
                <a:srgbClr val="631F1F"/>
              </a:solidFill>
              <a:effectLst>
                <a:outerShdw blurRad="38100" dist="38100" dir="2700000" algn="tl">
                  <a:srgbClr val="000000">
                    <a:alpha val="43137"/>
                  </a:srgbClr>
                </a:outerShdw>
              </a:effectLst>
            </a:endParaRPr>
          </a:p>
        </p:txBody>
      </p:sp>
      <p:pic>
        <p:nvPicPr>
          <p:cNvPr id="14339" name="Picture 3" descr="C:\Users\vanzyl.j\Pictures\BLOED3.png"/>
          <p:cNvPicPr>
            <a:picLocks noChangeAspect="1" noChangeArrowheads="1"/>
          </p:cNvPicPr>
          <p:nvPr/>
        </p:nvPicPr>
        <p:blipFill>
          <a:blip r:embed="rId2"/>
          <a:srcRect/>
          <a:stretch>
            <a:fillRect/>
          </a:stretch>
        </p:blipFill>
        <p:spPr bwMode="auto">
          <a:xfrm>
            <a:off x="755576" y="4608512"/>
            <a:ext cx="7616803" cy="2204864"/>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dirty="0" err="1" smtClean="0">
                <a:solidFill>
                  <a:srgbClr val="631F1F"/>
                </a:solidFill>
                <a:effectLst>
                  <a:outerShdw blurRad="38100" dist="38100" dir="2700000" algn="tl">
                    <a:srgbClr val="000000">
                      <a:alpha val="43137"/>
                    </a:srgbClr>
                  </a:outerShdw>
                </a:effectLst>
              </a:rPr>
              <a:t>GESPRINKEL</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51520" y="908720"/>
            <a:ext cx="8867328" cy="5867048"/>
          </a:xfrm>
          <a:effectLst/>
        </p:spPr>
        <p:txBody>
          <a:bodyPr>
            <a:no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Lev 16:14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hy moet van die bloed</a:t>
            </a:r>
          </a:p>
          <a:p>
            <a:pPr marL="0" indent="0">
              <a:buNone/>
            </a:pP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 die bul neem en dit met sy vinger</a:t>
            </a:r>
          </a:p>
          <a:p>
            <a:pPr marL="0" indent="0">
              <a:buNone/>
            </a:pP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op die versoendeksel aan die oostekant sprinkel; en voor die versoendeksel moet hy </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sewe maal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met sy vinger van die </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sprinkel.</a:t>
            </a:r>
            <a:endParaRPr lang="en-ZA" sz="3600" dirty="0" smtClean="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pic>
        <p:nvPicPr>
          <p:cNvPr id="15363" name="Picture 3" descr="C:\Users\vanzyl.j\Pictures\sin_is5.jpg"/>
          <p:cNvPicPr>
            <a:picLocks noChangeAspect="1" noChangeArrowheads="1"/>
          </p:cNvPicPr>
          <p:nvPr/>
        </p:nvPicPr>
        <p:blipFill>
          <a:blip r:embed="rId2"/>
          <a:srcRect/>
          <a:stretch>
            <a:fillRect/>
          </a:stretch>
        </p:blipFill>
        <p:spPr bwMode="auto">
          <a:xfrm>
            <a:off x="7696347" y="836712"/>
            <a:ext cx="1268141" cy="1670234"/>
          </a:xfrm>
          <a:prstGeom prst="rect">
            <a:avLst/>
          </a:prstGeom>
          <a:ln>
            <a:noFill/>
          </a:ln>
          <a:effectLst>
            <a:softEdge rad="112500"/>
          </a:effectLst>
        </p:spPr>
      </p:pic>
      <p:pic>
        <p:nvPicPr>
          <p:cNvPr id="20482" name="Picture 2" descr="C:\Users\vanzyl.j\Pictures\SPRINKEL2.png"/>
          <p:cNvPicPr>
            <a:picLocks noChangeAspect="1" noChangeArrowheads="1"/>
          </p:cNvPicPr>
          <p:nvPr/>
        </p:nvPicPr>
        <p:blipFill>
          <a:blip r:embed="rId3"/>
          <a:srcRect/>
          <a:stretch>
            <a:fillRect/>
          </a:stretch>
        </p:blipFill>
        <p:spPr bwMode="auto">
          <a:xfrm>
            <a:off x="2339752" y="3444677"/>
            <a:ext cx="4248472" cy="3182254"/>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0" presetClass="entr" presetSubtype="0" fill="hold" nodeType="withEffect">
                                  <p:stCondLst>
                                    <p:cond delay="0"/>
                                  </p:stCondLst>
                                  <p:childTnLst>
                                    <p:set>
                                      <p:cBhvr>
                                        <p:cTn id="12" dur="1" fill="hold">
                                          <p:stCondLst>
                                            <p:cond delay="0"/>
                                          </p:stCondLst>
                                        </p:cTn>
                                        <p:tgtEl>
                                          <p:spTgt spid="15363"/>
                                        </p:tgtEl>
                                        <p:attrNameLst>
                                          <p:attrName>style.visibility</p:attrName>
                                        </p:attrNameLst>
                                      </p:cBhvr>
                                      <p:to>
                                        <p:strVal val="visible"/>
                                      </p:to>
                                    </p:set>
                                    <p:animEffect transition="in" filter="fade">
                                      <p:cBhvr>
                                        <p:cTn id="13" dur="2000"/>
                                        <p:tgtEl>
                                          <p:spTgt spid="15363"/>
                                        </p:tgtEl>
                                      </p:cBhvr>
                                    </p:animEffect>
                                  </p:childTnLst>
                                </p:cTn>
                              </p:par>
                              <p:par>
                                <p:cTn id="14" presetID="10" presetClass="entr" presetSubtype="0" fill="hold" nodeType="withEffect">
                                  <p:stCondLst>
                                    <p:cond delay="0"/>
                                  </p:stCondLst>
                                  <p:childTnLst>
                                    <p:set>
                                      <p:cBhvr>
                                        <p:cTn id="15" dur="1" fill="hold">
                                          <p:stCondLst>
                                            <p:cond delay="0"/>
                                          </p:stCondLst>
                                        </p:cTn>
                                        <p:tgtEl>
                                          <p:spTgt spid="20482"/>
                                        </p:tgtEl>
                                        <p:attrNameLst>
                                          <p:attrName>style.visibility</p:attrName>
                                        </p:attrNameLst>
                                      </p:cBhvr>
                                      <p:to>
                                        <p:strVal val="visible"/>
                                      </p:to>
                                    </p:set>
                                    <p:animEffect transition="in" filter="fade">
                                      <p:cBhvr>
                                        <p:cTn id="16" dur="20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dirty="0" err="1" smtClean="0">
                <a:solidFill>
                  <a:srgbClr val="631F1F"/>
                </a:solidFill>
                <a:effectLst>
                  <a:outerShdw blurRad="38100" dist="38100" dir="2700000" algn="tl">
                    <a:srgbClr val="000000">
                      <a:alpha val="43137"/>
                    </a:srgbClr>
                  </a:outerShdw>
                </a:effectLst>
              </a:rPr>
              <a:t>GESPRINKEL</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08720"/>
            <a:ext cx="8229600" cy="5867048"/>
          </a:xfrm>
          <a:effectLst/>
        </p:spPr>
        <p:txBody>
          <a:bodyPr>
            <a:noAutofit/>
          </a:bodyPr>
          <a:lstStyle/>
          <a:p>
            <a:pPr marL="358775" indent="-358775"/>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Jesus het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bloed</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gesweet</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a:t>
            </a:r>
          </a:p>
          <a:p>
            <a:pPr marL="358775" indent="-358775">
              <a:buNone/>
            </a:pP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oorwinning</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oor</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ons</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wil</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gedagtes</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p>
          <a:p>
            <a:pPr marL="358775" indent="-358775"/>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Het ‘n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doringkroon</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gedra</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vrymaking</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van die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vloek</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ke</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p>
          <a:p>
            <a:pPr marL="358775" indent="-358775"/>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Was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gekneus</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genesing</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van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ons</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innerlike</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seer.</a:t>
            </a:r>
          </a:p>
          <a:p>
            <a:pPr marL="358775" indent="-358775"/>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Was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gegésel</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deur</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Sy</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wonde</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is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daar</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ons</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genesing</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p>
          <a:p>
            <a:pPr marL="358775" indent="-358775"/>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Sy</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hande</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deurboor</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ons</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totale</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oorgawe</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p>
          <a:p>
            <a:pPr marL="358775" indent="-358775"/>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Sy</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voete</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deurboor</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sodat</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ons</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kan</a:t>
            </a:r>
            <a:endPar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358775" indent="-358775">
              <a:buNone/>
            </a:pP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bedien</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in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Sy</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wil</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wandel</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p>
          <a:p>
            <a:pPr marL="358775" indent="-358775"/>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Sy</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hart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deurboor</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sodat</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Sy</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bruid</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rein</a:t>
            </a:r>
          </a:p>
          <a:p>
            <a:pPr marL="358775" indent="-358775">
              <a:buNone/>
            </a:pP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onbesmet</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kan</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wees</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endPar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pic>
        <p:nvPicPr>
          <p:cNvPr id="15363" name="Picture 3" descr="C:\Users\vanzyl.j\Pictures\sin_is5.jpg"/>
          <p:cNvPicPr>
            <a:picLocks noChangeAspect="1" noChangeArrowheads="1"/>
          </p:cNvPicPr>
          <p:nvPr/>
        </p:nvPicPr>
        <p:blipFill>
          <a:blip r:embed="rId2"/>
          <a:srcRect/>
          <a:stretch>
            <a:fillRect/>
          </a:stretch>
        </p:blipFill>
        <p:spPr bwMode="auto">
          <a:xfrm>
            <a:off x="7020272" y="4797152"/>
            <a:ext cx="1440160" cy="1896796"/>
          </a:xfrm>
          <a:prstGeom prst="rect">
            <a:avLst/>
          </a:prstGeom>
          <a:ln>
            <a:noFill/>
          </a:ln>
          <a:effectLst>
            <a:softEdge rad="112500"/>
          </a:effectLst>
        </p:spPr>
      </p:pic>
      <p:pic>
        <p:nvPicPr>
          <p:cNvPr id="20482" name="Picture 2" descr="C:\Users\vanzyl.j\Pictures\SPRINKEL2.png"/>
          <p:cNvPicPr>
            <a:picLocks noChangeAspect="1" noChangeArrowheads="1"/>
          </p:cNvPicPr>
          <p:nvPr/>
        </p:nvPicPr>
        <p:blipFill>
          <a:blip r:embed="rId3"/>
          <a:srcRect/>
          <a:stretch>
            <a:fillRect/>
          </a:stretch>
        </p:blipFill>
        <p:spPr bwMode="auto">
          <a:xfrm>
            <a:off x="6732240" y="260648"/>
            <a:ext cx="2114957" cy="1584176"/>
          </a:xfrm>
          <a:prstGeom prst="rect">
            <a:avLst/>
          </a:prstGeom>
          <a:ln>
            <a:noFill/>
          </a:ln>
          <a:effectLst>
            <a:softEdge rad="112500"/>
          </a:effectLst>
        </p:spPr>
      </p:pic>
      <p:sp>
        <p:nvSpPr>
          <p:cNvPr id="8" name="TextBox 7"/>
          <p:cNvSpPr txBox="1"/>
          <p:nvPr/>
        </p:nvSpPr>
        <p:spPr>
          <a:xfrm>
            <a:off x="1369112" y="1605275"/>
            <a:ext cx="5795176" cy="4632037"/>
          </a:xfrm>
          <a:prstGeom prst="rect">
            <a:avLst/>
          </a:prstGeom>
          <a:noFill/>
        </p:spPr>
        <p:txBody>
          <a:bodyPr wrap="none" rtlCol="0">
            <a:spAutoFit/>
          </a:bodyPr>
          <a:lstStyle/>
          <a:p>
            <a:pPr algn="ctr"/>
            <a:r>
              <a:rPr lang="nl-NL" sz="96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Lev 16:14</a:t>
            </a:r>
          </a:p>
          <a:p>
            <a:pPr algn="ctr"/>
            <a:r>
              <a:rPr lang="nl-NL" sz="96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a:t>
            </a:r>
            <a:r>
              <a:rPr lang="en-ZA" sz="199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7X</a:t>
            </a:r>
            <a:endParaRPr lang="en-ZA" sz="19900" b="1" dirty="0">
              <a:solidFill>
                <a:srgbClr val="FF0000"/>
              </a:solidFill>
              <a:effectLst>
                <a:outerShdw blurRad="38100" dist="38100" dir="2700000" algn="tl">
                  <a:srgbClr val="000000">
                    <a:alpha val="43137"/>
                  </a:srgbClr>
                </a:outerShdw>
              </a:effectLst>
              <a:latin typeface="Arial" pitchFamily="34" charset="0"/>
              <a:cs typeface="Arial" pitchFamily="34" charset="0"/>
            </a:endParaRPr>
          </a:p>
        </p:txBody>
      </p:sp>
      <p:sp>
        <p:nvSpPr>
          <p:cNvPr id="9" name="TextBox 8"/>
          <p:cNvSpPr txBox="1"/>
          <p:nvPr/>
        </p:nvSpPr>
        <p:spPr>
          <a:xfrm>
            <a:off x="755576" y="381139"/>
            <a:ext cx="7569700" cy="4632037"/>
          </a:xfrm>
          <a:prstGeom prst="rect">
            <a:avLst/>
          </a:prstGeom>
          <a:noFill/>
        </p:spPr>
        <p:txBody>
          <a:bodyPr wrap="none" rtlCol="0">
            <a:spAutoFit/>
          </a:bodyPr>
          <a:lstStyle/>
          <a:p>
            <a:pPr algn="ctr"/>
            <a:r>
              <a:rPr lang="nl-NL" sz="96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a:t>
            </a:r>
            <a:r>
              <a:rPr lang="en-ZA" sz="199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7</a:t>
            </a:r>
          </a:p>
          <a:p>
            <a:pPr algn="ctr"/>
            <a:r>
              <a:rPr lang="en-ZA" sz="9600"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Kruis</a:t>
            </a:r>
            <a:r>
              <a:rPr lang="en-ZA" sz="96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a:t>
            </a:r>
            <a:r>
              <a:rPr lang="en-ZA" sz="9600"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wonde</a:t>
            </a:r>
            <a:endParaRPr lang="en-ZA" sz="9600" b="1" dirty="0">
              <a:solidFill>
                <a:srgbClr val="0070C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par>
                                <p:cTn id="8" presetID="10" presetClass="exit" presetSubtype="0" fill="hold" grpId="0" nodeType="withEffect">
                                  <p:stCondLst>
                                    <p:cond delay="0"/>
                                  </p:stCondLst>
                                  <p:childTnLst>
                                    <p:animEffect transition="out" filter="fade">
                                      <p:cBhvr>
                                        <p:cTn id="9" dur="2000"/>
                                        <p:tgtEl>
                                          <p:spTgt spid="8"/>
                                        </p:tgtEl>
                                      </p:cBhvr>
                                    </p:animEffect>
                                    <p:set>
                                      <p:cBhvr>
                                        <p:cTn id="10" dur="1" fill="hold">
                                          <p:stCondLst>
                                            <p:cond delay="1999"/>
                                          </p:stCondLst>
                                        </p:cTn>
                                        <p:tgtEl>
                                          <p:spTgt spid="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2" nodeType="clickEffect">
                                  <p:stCondLst>
                                    <p:cond delay="0"/>
                                  </p:stCondLst>
                                  <p:childTnLst>
                                    <p:set>
                                      <p:cBhvr>
                                        <p:cTn id="14" dur="1" fill="hold">
                                          <p:stCondLst>
                                            <p:cond delay="0"/>
                                          </p:stCondLst>
                                        </p:cTn>
                                        <p:tgtEl>
                                          <p:spTgt spid="9"/>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1"/>
      <p:bldP spid="9" grpId="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dirty="0" err="1" smtClean="0">
                <a:solidFill>
                  <a:srgbClr val="631F1F"/>
                </a:solidFill>
                <a:effectLst>
                  <a:outerShdw blurRad="38100" dist="38100" dir="2700000" algn="tl">
                    <a:srgbClr val="000000">
                      <a:alpha val="43137"/>
                    </a:srgbClr>
                  </a:outerShdw>
                </a:effectLst>
              </a:rPr>
              <a:t>GESPRINKEL</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12968" cy="5867048"/>
          </a:xfrm>
          <a:effectLst/>
        </p:spPr>
        <p:txBody>
          <a:bodyPr>
            <a:noAutofit/>
          </a:bodyPr>
          <a:lstStyle/>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9:11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Maar Christus, wat opgetree het as Hoëpriester van die toekomstige weldade, het deur die groter en volmaakter tabernakel wat nie met hande gemaak is nie, dit wil sê, wat nie aan hierdie skepping behoort nie, </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9:12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ook nie met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 bokke en kalwers nie, maar met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sy eie 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een maal ingegaan in die heiligdom en ‘n ewige verlossing teweeggebring. </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9:14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hoeveel te meer sal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van Christus,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wat Homself deur die ewige Gees aan God sonder smet geoffer het, julle gewete reinig van dooie werke om die lewende God te dien.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dirty="0" err="1" smtClean="0">
                <a:solidFill>
                  <a:srgbClr val="631F1F"/>
                </a:solidFill>
                <a:effectLst>
                  <a:outerShdw blurRad="38100" dist="38100" dir="2700000" algn="tl">
                    <a:srgbClr val="000000">
                      <a:alpha val="43137"/>
                    </a:srgbClr>
                  </a:outerShdw>
                </a:effectLst>
              </a:rPr>
              <a:t>GESPRINKEL</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12968" cy="5867048"/>
          </a:xfrm>
          <a:effectLst/>
        </p:spPr>
        <p:txBody>
          <a:bodyPr>
            <a:noAutofit/>
          </a:bodyPr>
          <a:lstStyle/>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9:18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Daarom is ook die eerste testament nie sonder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ingewy nie; </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9:19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want toe elke gebod volgens die wet deur Moses aan die hele volk aangekondig is, het hy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van die kalwers en bokke saam met water en skarlakenrooi wol en hisop geneem en die boek self en die hele volk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besprinkel </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9:20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gesê: Dit is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van die testament wat God met die oog op julle verorden het. </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9:21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hy het ook die tabernakel en al die gereedskap van die diens net so met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besprinkel.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dirty="0" err="1" smtClean="0">
                <a:solidFill>
                  <a:srgbClr val="631F1F"/>
                </a:solidFill>
                <a:effectLst>
                  <a:outerShdw blurRad="38100" dist="38100" dir="2700000" algn="tl">
                    <a:srgbClr val="000000">
                      <a:alpha val="43137"/>
                    </a:srgbClr>
                  </a:outerShdw>
                </a:effectLst>
              </a:rPr>
              <a:t>GESPRINKEL</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12968" cy="5867048"/>
          </a:xfrm>
          <a:effectLst/>
        </p:spPr>
        <p:txBody>
          <a:bodyPr>
            <a:noAutofit/>
          </a:bodyPr>
          <a:lstStyle/>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9:22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byna alles word met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gereinig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volgens die wet, en sonder bloedvergieting vind daar </a:t>
            </a:r>
            <a:r>
              <a:rPr lang="nl-NL" sz="2800"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geen</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vergifnis plaas nie. </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9:23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Dit was dus nodig dat die afbeeldinge van die dinge in die hemele deur hierdie offers gereinig moes word, maar die hemelse dinge self deur beter offers as hierdie. </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9:24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Want Christus het nie ingegaan in ‘n heiligdom met hande gemaak, ‘n teëbeeld van die ware nie, maar in die hemel self om nou voor die aangesig van God vir ons te verskyn;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dirty="0" err="1" smtClean="0">
                <a:solidFill>
                  <a:srgbClr val="631F1F"/>
                </a:solidFill>
                <a:effectLst>
                  <a:outerShdw blurRad="38100" dist="38100" dir="2700000" algn="tl">
                    <a:srgbClr val="000000">
                      <a:alpha val="43137"/>
                    </a:srgbClr>
                  </a:outerShdw>
                </a:effectLst>
              </a:rPr>
              <a:t>GESPRINKEL</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836712"/>
            <a:ext cx="8712968" cy="5867048"/>
          </a:xfrm>
          <a:effectLst/>
        </p:spPr>
        <p:txBody>
          <a:bodyPr>
            <a:noAutofit/>
          </a:bodyPr>
          <a:lstStyle/>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9:25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ook nie om Homself dikwels te offer, soos die hoëpriester elke jaar in die heiligdom ingaan met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wat nie sy eie is nie, </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9:26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want dan moes Hy dikwels gely het van die grondlegging van die wêreld af. Maar nou het Hy een maal in die voleinding van die eeue verskyn om die sonde deur sy offer weg te doen.</a:t>
            </a:r>
          </a:p>
          <a:p>
            <a:pPr marL="0" indent="0">
              <a:buNone/>
            </a:pPr>
            <a:endParaRPr lang="nl-NL" sz="18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10:19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Terwyl ons dan, broeders, vrymoedigheid het om in die heiligdom in te gaan deur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 Jesus</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10:20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op die nuwe en lewende weg wat Hy vir ons ingewy het deur die </a:t>
            </a:r>
            <a:r>
              <a:rPr lang="nl-NL" sz="2800"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voorhangsel</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heen, dit is</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sy </a:t>
            </a:r>
            <a:r>
              <a:rPr lang="nl-NL" sz="2800"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vlees,  </a:t>
            </a:r>
            <a:endParaRPr lang="en-ZA" sz="2800" dirty="0" smtClean="0">
              <a:solidFill>
                <a:srgbClr val="00B0F0"/>
              </a:solidFill>
              <a:effectLst>
                <a:outerShdw blurRad="38100" dist="38100" dir="2700000" algn="tl">
                  <a:srgbClr val="000000">
                    <a:alpha val="43137"/>
                  </a:srgbClr>
                </a:outerShdw>
              </a:effectLst>
              <a:latin typeface="Arial" pitchFamily="34" charset="0"/>
              <a:cs typeface="Arial" pitchFamily="34" charset="0"/>
            </a:endParaRPr>
          </a:p>
          <a:p>
            <a:pPr marL="0" indent="0">
              <a:buNone/>
            </a:pPr>
            <a:endPar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pic>
        <p:nvPicPr>
          <p:cNvPr id="4" name="Picture 3" descr="C:\Users\vanzyl.j\Pictures\RH-VeilRent2.jpg"/>
          <p:cNvPicPr>
            <a:picLocks noChangeAspect="1" noChangeArrowheads="1"/>
          </p:cNvPicPr>
          <p:nvPr/>
        </p:nvPicPr>
        <p:blipFill>
          <a:blip r:embed="rId2"/>
          <a:srcRect/>
          <a:stretch>
            <a:fillRect/>
          </a:stretch>
        </p:blipFill>
        <p:spPr bwMode="auto">
          <a:xfrm>
            <a:off x="3131840" y="908720"/>
            <a:ext cx="3240360" cy="4622915"/>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0"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dirty="0" err="1" smtClean="0">
                <a:solidFill>
                  <a:srgbClr val="631F1F"/>
                </a:solidFill>
                <a:effectLst>
                  <a:outerShdw blurRad="38100" dist="38100" dir="2700000" algn="tl">
                    <a:srgbClr val="000000">
                      <a:alpha val="43137"/>
                    </a:srgbClr>
                  </a:outerShdw>
                </a:effectLst>
              </a:rPr>
              <a:t>GESPRINKEL</a:t>
            </a:r>
            <a:endParaRPr lang="en-ZA" sz="4000" dirty="0">
              <a:effectLst>
                <a:outerShdw blurRad="38100" dist="38100" dir="2700000" algn="tl">
                  <a:srgbClr val="000000">
                    <a:alpha val="43137"/>
                  </a:srgbClr>
                </a:outerShdw>
              </a:effectLst>
            </a:endParaRPr>
          </a:p>
        </p:txBody>
      </p:sp>
      <p:pic>
        <p:nvPicPr>
          <p:cNvPr id="24578" name="Picture 2" descr="C:\Users\vanzyl.j\Pictures\imagesCAY9K4AH.jpg"/>
          <p:cNvPicPr>
            <a:picLocks noChangeAspect="1" noChangeArrowheads="1"/>
          </p:cNvPicPr>
          <p:nvPr/>
        </p:nvPicPr>
        <p:blipFill>
          <a:blip r:embed="rId2"/>
          <a:srcRect/>
          <a:stretch>
            <a:fillRect/>
          </a:stretch>
        </p:blipFill>
        <p:spPr bwMode="auto">
          <a:xfrm>
            <a:off x="742485" y="980728"/>
            <a:ext cx="7645939" cy="5256584"/>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fade">
                                      <p:cBhvr>
                                        <p:cTn id="7" dur="20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dirty="0" err="1" smtClean="0">
                <a:solidFill>
                  <a:srgbClr val="631F1F"/>
                </a:solidFill>
                <a:effectLst>
                  <a:outerShdw blurRad="38100" dist="38100" dir="2700000" algn="tl">
                    <a:srgbClr val="000000">
                      <a:alpha val="43137"/>
                    </a:srgbClr>
                  </a:outerShdw>
                </a:effectLst>
              </a:rPr>
              <a:t>GESTORT</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12968" cy="5867048"/>
          </a:xfrm>
          <a:effectLst/>
        </p:spPr>
        <p:txBody>
          <a:bodyPr>
            <a:noAutofit/>
          </a:bodyPr>
          <a:lstStyle/>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Lev 7:2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Op die plek waar hulle die brandoffer slag, moet hulle die skuldoffer slag, en hy moet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rondom teen die altaar </a:t>
            </a:r>
            <a:r>
              <a:rPr lang="nl-NL" sz="2800"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uitgooi.</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Luk 22:20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Net so neem Hy ook die beker ná die maaltyd en sê: Hierdie beker is die </a:t>
            </a:r>
            <a:r>
              <a:rPr lang="nl-NL" sz="2800"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nuwe testament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in my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wat vir julle </a:t>
            </a:r>
            <a:r>
              <a:rPr lang="nl-NL" sz="2800"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uitgestort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word.</a:t>
            </a:r>
          </a:p>
          <a:p>
            <a:pPr marL="0" indent="0">
              <a:buNone/>
            </a:pPr>
            <a:endPar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endPar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endPar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pic>
        <p:nvPicPr>
          <p:cNvPr id="23554" name="Picture 2" descr="C:\Users\vanzyl.j\Pictures\imagesCAO8O745.jpg"/>
          <p:cNvPicPr>
            <a:picLocks noChangeAspect="1" noChangeArrowheads="1"/>
          </p:cNvPicPr>
          <p:nvPr/>
        </p:nvPicPr>
        <p:blipFill>
          <a:blip r:embed="rId2"/>
          <a:srcRect/>
          <a:stretch>
            <a:fillRect/>
          </a:stretch>
        </p:blipFill>
        <p:spPr bwMode="auto">
          <a:xfrm>
            <a:off x="6156176" y="3177868"/>
            <a:ext cx="2664296" cy="3313800"/>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0" presetClass="entr" presetSubtype="0" fill="hold" nodeType="withEffect">
                                  <p:stCondLst>
                                    <p:cond delay="0"/>
                                  </p:stCondLst>
                                  <p:childTnLst>
                                    <p:set>
                                      <p:cBhvr>
                                        <p:cTn id="12" dur="1" fill="hold">
                                          <p:stCondLst>
                                            <p:cond delay="0"/>
                                          </p:stCondLst>
                                        </p:cTn>
                                        <p:tgtEl>
                                          <p:spTgt spid="23554"/>
                                        </p:tgtEl>
                                        <p:attrNameLst>
                                          <p:attrName>style.visibility</p:attrName>
                                        </p:attrNameLst>
                                      </p:cBhvr>
                                      <p:to>
                                        <p:strVal val="visible"/>
                                      </p:to>
                                    </p:set>
                                    <p:animEffect transition="in" filter="fade">
                                      <p:cBhvr>
                                        <p:cTn id="13" dur="20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dirty="0" err="1" smtClean="0">
                <a:solidFill>
                  <a:srgbClr val="631F1F"/>
                </a:solidFill>
                <a:effectLst>
                  <a:outerShdw blurRad="38100" dist="38100" dir="2700000" algn="tl">
                    <a:srgbClr val="000000">
                      <a:alpha val="43137"/>
                    </a:srgbClr>
                  </a:outerShdw>
                </a:effectLst>
              </a:rPr>
              <a:t>GESTORT</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12968" cy="5867048"/>
          </a:xfrm>
          <a:effectLst/>
        </p:spPr>
        <p:txBody>
          <a:bodyPr>
            <a:noAutofit/>
          </a:bodyPr>
          <a:lstStyle/>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Waaraan het Jesus gesterf:</a:t>
            </a:r>
          </a:p>
          <a:p>
            <a:pPr marL="0" indent="0">
              <a:buNone/>
            </a:pPr>
            <a:r>
              <a:rPr lang="nl-NL" sz="40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			</a:t>
            </a:r>
            <a:r>
              <a:rPr lang="nl-NL" sz="48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Bloedverlies</a:t>
            </a:r>
            <a:endParaRPr lang="en-ZA" sz="4000" b="1" dirty="0" smtClean="0">
              <a:solidFill>
                <a:srgbClr val="FF0000"/>
              </a:solidFill>
              <a:effectLst>
                <a:outerShdw blurRad="38100" dist="38100" dir="2700000" algn="tl">
                  <a:srgbClr val="000000">
                    <a:alpha val="43137"/>
                  </a:srgbClr>
                </a:outerShdw>
              </a:effectLst>
              <a:latin typeface="Arial" pitchFamily="34" charset="0"/>
              <a:cs typeface="Arial" pitchFamily="34" charset="0"/>
            </a:endParaRPr>
          </a:p>
          <a:p>
            <a:pPr marL="0" indent="0">
              <a:buNone/>
            </a:pPr>
            <a:endPar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pic>
        <p:nvPicPr>
          <p:cNvPr id="25603" name="Picture 3" descr="C:\Users\vanzyl.j\Pictures\imagesCAIBOL0I.jpg"/>
          <p:cNvPicPr>
            <a:picLocks noChangeAspect="1" noChangeArrowheads="1"/>
          </p:cNvPicPr>
          <p:nvPr/>
        </p:nvPicPr>
        <p:blipFill>
          <a:blip r:embed="rId2"/>
          <a:srcRect/>
          <a:stretch>
            <a:fillRect/>
          </a:stretch>
        </p:blipFill>
        <p:spPr bwMode="auto">
          <a:xfrm>
            <a:off x="1907704" y="2132856"/>
            <a:ext cx="6048672" cy="4530666"/>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par>
                                <p:cTn id="10" presetID="10" presetClass="entr" presetSubtype="0" fill="hold" nodeType="withEffect">
                                  <p:stCondLst>
                                    <p:cond delay="0"/>
                                  </p:stCondLst>
                                  <p:childTnLst>
                                    <p:set>
                                      <p:cBhvr>
                                        <p:cTn id="11" dur="1" fill="hold">
                                          <p:stCondLst>
                                            <p:cond delay="0"/>
                                          </p:stCondLst>
                                        </p:cTn>
                                        <p:tgtEl>
                                          <p:spTgt spid="25603"/>
                                        </p:tgtEl>
                                        <p:attrNameLst>
                                          <p:attrName>style.visibility</p:attrName>
                                        </p:attrNameLst>
                                      </p:cBhvr>
                                      <p:to>
                                        <p:strVal val="visible"/>
                                      </p:to>
                                    </p:set>
                                    <p:animEffect transition="in" filter="fade">
                                      <p:cBhvr>
                                        <p:cTn id="12" dur="2000"/>
                                        <p:tgtEl>
                                          <p:spTgt spid="25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908720"/>
            <a:ext cx="8712968" cy="5867048"/>
          </a:xfrm>
          <a:effectLst/>
        </p:spPr>
        <p:txBody>
          <a:bodyPr>
            <a:noAutofit/>
          </a:bodyPr>
          <a:lstStyle/>
          <a:p>
            <a:pPr marL="0" indent="0">
              <a:buNone/>
            </a:pP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Saligheid</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of </a:t>
            </a: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redding</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Efe 1:7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In Hom het ons die verlossing deur sy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die vergifnis van die misdade na die rykdom van sy</a:t>
            </a:r>
          </a:p>
          <a:p>
            <a:pPr marL="0" indent="0">
              <a:buNone/>
            </a:pP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genade</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Vrede</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a:t>
            </a: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gemaak</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nl-NL" sz="2800"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Kol 1:20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dat Hy deur Hom alles met Homself sou versoen nadat Hy vrede gemaak het deur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a:t>
            </a:r>
          </a:p>
          <a:p>
            <a:pPr marL="0" indent="0">
              <a:buNone/>
            </a:pP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sy</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kruis</a:t>
            </a:r>
            <a:endPar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nl-NL"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Toegang tot die teenwoordigheid van God:</a:t>
            </a:r>
          </a:p>
          <a:p>
            <a:pPr marL="0" indent="0">
              <a:buNone/>
            </a:pPr>
            <a:r>
              <a:rPr lang="nl-NL" sz="2800"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10:19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Terwyl ons dan, broeders, vrymoedigheid het om in die heiligdom in te gaan deur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a:t>
            </a:r>
          </a:p>
          <a:p>
            <a:pPr marL="0" indent="0">
              <a:buNone/>
            </a:pP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 Jesus.</a:t>
            </a:r>
          </a:p>
        </p:txBody>
      </p:sp>
      <p:sp>
        <p:nvSpPr>
          <p:cNvPr id="5" name="Title 1"/>
          <p:cNvSpPr txBox="1">
            <a:spLocks/>
          </p:cNvSpPr>
          <p:nvPr/>
        </p:nvSpPr>
        <p:spPr>
          <a:xfrm>
            <a:off x="395536" y="188640"/>
            <a:ext cx="9144000" cy="720080"/>
          </a:xfrm>
          <a:prstGeom prst="rect">
            <a:avLst/>
          </a:prstGeom>
        </p:spPr>
        <p:txBody>
          <a:bodyPr rIns="91440" anchor="b">
            <a:normAutofit/>
            <a:scene3d>
              <a:camera prst="orthographicFront"/>
              <a:lightRig rig="soft" dir="t">
                <a:rot lat="0" lon="0" rev="2400000"/>
              </a:lightRig>
            </a:scene3d>
            <a:sp3d>
              <a:bevelT w="19050" h="12700"/>
            </a:sp3d>
          </a:bodyPr>
          <a:lstStyle/>
          <a:p>
            <a:pPr marL="54864" marR="0" lvl="0" indent="0" algn="l" defTabSz="914400" rtl="0" eaLnBrk="1" fontAlgn="auto" latinLnBrk="0" hangingPunct="1">
              <a:lnSpc>
                <a:spcPct val="100000"/>
              </a:lnSpc>
              <a:spcBef>
                <a:spcPct val="0"/>
              </a:spcBef>
              <a:spcAft>
                <a:spcPts val="0"/>
              </a:spcAft>
              <a:buClrTx/>
              <a:buSzTx/>
              <a:buFontTx/>
              <a:buNone/>
              <a:tabLst/>
              <a:defRPr/>
            </a:pPr>
            <a:r>
              <a:rPr kumimoji="0" lang="en-ZA" sz="4000" b="1" i="0" u="none" strike="noStrike" kern="1200" cap="none" spc="0" normalizeH="0" baseline="0" noProof="0" smtClean="0">
                <a:ln>
                  <a:noFill/>
                </a:ln>
                <a:solidFill>
                  <a:srgbClr val="631F1F"/>
                </a:solidFill>
                <a:effectLst>
                  <a:outerShdw blurRad="38100" dist="38100" dir="2700000" algn="tl">
                    <a:srgbClr val="000000">
                      <a:alpha val="43137"/>
                    </a:srgbClr>
                  </a:outerShdw>
                </a:effectLst>
                <a:uLnTx/>
                <a:uFillTx/>
                <a:latin typeface="+mj-lt"/>
                <a:ea typeface="+mj-ea"/>
                <a:cs typeface="+mj-cs"/>
              </a:rPr>
              <a:t>BLOED GESTORT</a:t>
            </a:r>
            <a:endParaRPr kumimoji="0" lang="en-ZA" sz="4000" b="0" i="0" u="none" strike="noStrike" kern="1200" cap="none" spc="0" normalizeH="0" baseline="0" noProof="0" dirty="0">
              <a:ln>
                <a:noFill/>
              </a:ln>
              <a:solidFill>
                <a:schemeClr val="tx2">
                  <a:tint val="100000"/>
                  <a:shade val="90000"/>
                  <a:satMod val="250000"/>
                  <a:alpha val="100000"/>
                </a:schemeClr>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endParaRPr lang="en-ZA" sz="4000" dirty="0">
              <a:effectLst>
                <a:outerShdw blurRad="38100" dist="38100" dir="2700000" algn="tl">
                  <a:srgbClr val="000000">
                    <a:alpha val="43137"/>
                  </a:srgbClr>
                </a:outerShdw>
              </a:effectLst>
            </a:endParaRPr>
          </a:p>
        </p:txBody>
      </p:sp>
      <p:graphicFrame>
        <p:nvGraphicFramePr>
          <p:cNvPr id="7" name="Table 6"/>
          <p:cNvGraphicFramePr>
            <a:graphicFrameLocks noGrp="1"/>
          </p:cNvGraphicFramePr>
          <p:nvPr/>
        </p:nvGraphicFramePr>
        <p:xfrm>
          <a:off x="395536" y="3573016"/>
          <a:ext cx="8352928" cy="2194560"/>
        </p:xfrm>
        <a:graphic>
          <a:graphicData uri="http://schemas.openxmlformats.org/drawingml/2006/table">
            <a:tbl>
              <a:tblPr firstRow="1" bandRow="1">
                <a:tableStyleId>{5C22544A-7EE6-4342-B048-85BDC9FD1C3A}</a:tableStyleId>
              </a:tblPr>
              <a:tblGrid>
                <a:gridCol w="4176464"/>
                <a:gridCol w="4176464"/>
              </a:tblGrid>
              <a:tr h="370840">
                <a:tc>
                  <a:txBody>
                    <a:bodyPr/>
                    <a:lstStyle/>
                    <a:p>
                      <a:r>
                        <a:rPr lang="en-ZA" sz="2400" b="1" dirty="0" err="1" smtClean="0">
                          <a:solidFill>
                            <a:schemeClr val="accent1">
                              <a:lumMod val="50000"/>
                            </a:schemeClr>
                          </a:solidFill>
                        </a:rPr>
                        <a:t>Ou</a:t>
                      </a:r>
                      <a:r>
                        <a:rPr lang="en-ZA" sz="2400" b="1" dirty="0" smtClean="0">
                          <a:solidFill>
                            <a:schemeClr val="accent1">
                              <a:lumMod val="50000"/>
                            </a:schemeClr>
                          </a:solidFill>
                        </a:rPr>
                        <a:t> Testament</a:t>
                      </a:r>
                      <a:endParaRPr lang="en-ZA" sz="2400" b="1" dirty="0">
                        <a:solidFill>
                          <a:schemeClr val="accent1">
                            <a:lumMod val="50000"/>
                          </a:schemeClr>
                        </a:solidFill>
                      </a:endParaRPr>
                    </a:p>
                  </a:txBody>
                  <a:tcPr/>
                </a:tc>
                <a:tc>
                  <a:txBody>
                    <a:bodyPr/>
                    <a:lstStyle/>
                    <a:p>
                      <a:r>
                        <a:rPr lang="en-ZA" sz="2400" b="1" dirty="0" err="1" smtClean="0">
                          <a:solidFill>
                            <a:schemeClr val="accent1">
                              <a:lumMod val="50000"/>
                            </a:schemeClr>
                          </a:solidFill>
                        </a:rPr>
                        <a:t>Nuwe</a:t>
                      </a:r>
                      <a:r>
                        <a:rPr lang="en-ZA" sz="2400" b="1" dirty="0" smtClean="0">
                          <a:solidFill>
                            <a:schemeClr val="accent1">
                              <a:lumMod val="50000"/>
                            </a:schemeClr>
                          </a:solidFill>
                        </a:rPr>
                        <a:t> Testament</a:t>
                      </a:r>
                      <a:endParaRPr lang="en-ZA" sz="2400" b="1" dirty="0">
                        <a:solidFill>
                          <a:schemeClr val="accent1">
                            <a:lumMod val="50000"/>
                          </a:schemeClr>
                        </a:solidFill>
                      </a:endParaRPr>
                    </a:p>
                  </a:txBody>
                  <a:tcPr/>
                </a:tc>
              </a:tr>
              <a:tr h="370840">
                <a:tc>
                  <a:txBody>
                    <a:bodyPr/>
                    <a:lstStyle/>
                    <a:p>
                      <a:r>
                        <a:rPr lang="nl-NL" sz="24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Bloed</a:t>
                      </a:r>
                      <a:r>
                        <a:rPr lang="nl-NL" sz="2400" b="1"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gereinig volgens die wet</a:t>
                      </a:r>
                      <a:endParaRPr lang="en-ZA" sz="2400" b="1" dirty="0">
                        <a:solidFill>
                          <a:srgbClr val="003300"/>
                        </a:solidFill>
                      </a:endParaRPr>
                    </a:p>
                  </a:txBody>
                  <a:tcPr/>
                </a:tc>
                <a:tc>
                  <a:txBody>
                    <a:bodyPr/>
                    <a:lstStyle/>
                    <a:p>
                      <a:r>
                        <a:rPr kumimoji="0" lang="nl-NL" sz="2400" b="1" kern="1200" dirty="0" smtClean="0">
                          <a:solidFill>
                            <a:srgbClr val="003300"/>
                          </a:solidFill>
                          <a:effectLst>
                            <a:outerShdw blurRad="38100" dist="38100" dir="2700000" algn="tl">
                              <a:srgbClr val="000000">
                                <a:alpha val="43137"/>
                              </a:srgbClr>
                            </a:outerShdw>
                          </a:effectLst>
                          <a:latin typeface="Arial" pitchFamily="34" charset="0"/>
                          <a:ea typeface="+mn-ea"/>
                          <a:cs typeface="Arial" pitchFamily="34" charset="0"/>
                        </a:rPr>
                        <a:t>Sonder </a:t>
                      </a:r>
                      <a:r>
                        <a:rPr lang="nl-NL" sz="2400" b="1" baseline="0"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b</a:t>
                      </a:r>
                      <a:r>
                        <a:rPr lang="nl-NL" sz="24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loedvergieting</a:t>
                      </a:r>
                      <a:r>
                        <a:rPr lang="nl-NL" sz="2400" b="1"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vind daar geen vergifnis </a:t>
                      </a:r>
                      <a:endParaRPr lang="en-ZA" sz="2400" b="1" dirty="0">
                        <a:solidFill>
                          <a:srgbClr val="003300"/>
                        </a:solidFill>
                      </a:endParaRPr>
                    </a:p>
                  </a:txBody>
                  <a:tcPr/>
                </a:tc>
              </a:tr>
              <a:tr h="370840">
                <a:tc>
                  <a:txBody>
                    <a:bodyPr/>
                    <a:lstStyle/>
                    <a:p>
                      <a:r>
                        <a:rPr lang="nl-NL" sz="24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Reiniging </a:t>
                      </a:r>
                      <a:endParaRPr lang="en-ZA" sz="2400" b="1"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24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Vergifnis </a:t>
                      </a:r>
                      <a:endParaRPr lang="en-ZA" sz="2400" b="1" dirty="0">
                        <a:solidFill>
                          <a:srgbClr val="0070C0"/>
                        </a:solidFill>
                      </a:endParaRPr>
                    </a:p>
                  </a:txBody>
                  <a:tcPr/>
                </a:tc>
              </a:tr>
              <a:tr h="370840">
                <a:tc>
                  <a:txBody>
                    <a:bodyPr/>
                    <a:lstStyle/>
                    <a:p>
                      <a:r>
                        <a:rPr lang="en-ZA" sz="2400" b="1" dirty="0" err="1" smtClean="0">
                          <a:solidFill>
                            <a:srgbClr val="DA8200"/>
                          </a:solidFill>
                          <a:effectLst>
                            <a:outerShdw blurRad="38100" dist="38100" dir="2700000" algn="tl">
                              <a:srgbClr val="000000">
                                <a:alpha val="43137"/>
                              </a:srgbClr>
                            </a:outerShdw>
                          </a:effectLst>
                          <a:latin typeface="Arial" pitchFamily="34" charset="0"/>
                          <a:cs typeface="Arial" pitchFamily="34" charset="0"/>
                        </a:rPr>
                        <a:t>Sprinkel</a:t>
                      </a:r>
                      <a:endParaRPr lang="en-ZA" sz="2400" b="1" dirty="0">
                        <a:solidFill>
                          <a:srgbClr val="DA82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400" b="1" dirty="0" err="1" smtClean="0">
                          <a:solidFill>
                            <a:srgbClr val="DA8200"/>
                          </a:solidFill>
                          <a:effectLst>
                            <a:outerShdw blurRad="38100" dist="38100" dir="2700000" algn="tl">
                              <a:srgbClr val="000000">
                                <a:alpha val="43137"/>
                              </a:srgbClr>
                            </a:outerShdw>
                          </a:effectLst>
                          <a:latin typeface="Arial" pitchFamily="34" charset="0"/>
                          <a:cs typeface="Arial" pitchFamily="34" charset="0"/>
                        </a:rPr>
                        <a:t>Stort</a:t>
                      </a:r>
                      <a:endParaRPr lang="en-ZA" sz="2400" b="1" dirty="0">
                        <a:solidFill>
                          <a:srgbClr val="DA8200"/>
                        </a:solidFill>
                      </a:endParaRPr>
                    </a:p>
                  </a:txBody>
                  <a:tcPr/>
                </a:tc>
              </a:tr>
            </a:tbl>
          </a:graphicData>
        </a:graphic>
      </p:graphicFrame>
      <p:sp>
        <p:nvSpPr>
          <p:cNvPr id="9" name="TextBox 8"/>
          <p:cNvSpPr txBox="1"/>
          <p:nvPr/>
        </p:nvSpPr>
        <p:spPr>
          <a:xfrm>
            <a:off x="323528" y="980728"/>
            <a:ext cx="8496944" cy="2062103"/>
          </a:xfrm>
          <a:prstGeom prst="rect">
            <a:avLst/>
          </a:prstGeom>
          <a:noFill/>
        </p:spPr>
        <p:txBody>
          <a:bodyPr wrap="square" rtlCol="0">
            <a:spAutoFit/>
          </a:bodyPr>
          <a:lstStyle/>
          <a:p>
            <a:r>
              <a:rPr lang="nl-NL" sz="32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9:22  </a:t>
            </a:r>
            <a:r>
              <a:rPr lang="nl-NL" sz="32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byna alles word met </a:t>
            </a:r>
            <a:r>
              <a:rPr lang="nl-NL" sz="32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a:t>
            </a:r>
            <a:r>
              <a:rPr lang="nl-NL" sz="32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gereinig volgens die wet, en sonder </a:t>
            </a:r>
            <a:r>
              <a:rPr lang="nl-NL" sz="32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bloedvergieting </a:t>
            </a:r>
            <a:r>
              <a:rPr lang="nl-NL" sz="32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vind daar geen vergifnis plaas nie.</a:t>
            </a:r>
            <a:endParaRPr lang="en-ZA" sz="32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908720"/>
            <a:ext cx="8712968" cy="5867048"/>
          </a:xfrm>
          <a:effectLst/>
        </p:spPr>
        <p:txBody>
          <a:bodyPr>
            <a:noAutofit/>
          </a:bodyPr>
          <a:lstStyle/>
          <a:p>
            <a:pPr marL="0" indent="0">
              <a:buNone/>
            </a:pP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Bevryding</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Sag 9:11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Ook sal Ek, wat jou betref, o Sion, kragtens die</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 jou verbond jou gevangenes loslaat uit die put sonder water.</a:t>
            </a:r>
          </a:p>
          <a:p>
            <a:pPr marL="0" indent="0">
              <a:buNone/>
            </a:pP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Skoon</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a:t>
            </a: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gewete</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9:14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hoeveel te meer sal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van Christus,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wat Homself deur die ewige Gees aan God sonder smet geoffer het, julle gewete reinig</a:t>
            </a:r>
          </a:p>
          <a:p>
            <a:pPr marL="0" indent="0">
              <a:buNone/>
            </a:pP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Reinig</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a:t>
            </a: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ons</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van </a:t>
            </a: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sonde</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1Joh 1:7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Maar as ons in die lig wandel soos Hy in die lig is, dan het ons gemeenskap met mekaar; en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van Jesus Christus,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sy Seun, reinig ons van alle sonde.</a:t>
            </a:r>
            <a:endPar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sp>
        <p:nvSpPr>
          <p:cNvPr id="5" name="Title 1"/>
          <p:cNvSpPr txBox="1">
            <a:spLocks/>
          </p:cNvSpPr>
          <p:nvPr/>
        </p:nvSpPr>
        <p:spPr>
          <a:xfrm>
            <a:off x="395536" y="188640"/>
            <a:ext cx="9144000" cy="720080"/>
          </a:xfrm>
          <a:prstGeom prst="rect">
            <a:avLst/>
          </a:prstGeom>
        </p:spPr>
        <p:txBody>
          <a:bodyPr rIns="91440" anchor="b">
            <a:normAutofit/>
            <a:scene3d>
              <a:camera prst="orthographicFront"/>
              <a:lightRig rig="soft" dir="t">
                <a:rot lat="0" lon="0" rev="2400000"/>
              </a:lightRig>
            </a:scene3d>
            <a:sp3d>
              <a:bevelT w="19050" h="12700"/>
            </a:sp3d>
          </a:bodyPr>
          <a:lstStyle/>
          <a:p>
            <a:pPr marL="54864" marR="0" lvl="0" indent="0" algn="l" defTabSz="914400" rtl="0" eaLnBrk="1" fontAlgn="auto" latinLnBrk="0" hangingPunct="1">
              <a:lnSpc>
                <a:spcPct val="100000"/>
              </a:lnSpc>
              <a:spcBef>
                <a:spcPct val="0"/>
              </a:spcBef>
              <a:spcAft>
                <a:spcPts val="0"/>
              </a:spcAft>
              <a:buClrTx/>
              <a:buSzTx/>
              <a:buFontTx/>
              <a:buNone/>
              <a:tabLst/>
              <a:defRPr/>
            </a:pPr>
            <a:r>
              <a:rPr kumimoji="0" lang="en-ZA" sz="4000" b="1" i="0" u="none" strike="noStrike" kern="1200" cap="none" spc="0" normalizeH="0" baseline="0" noProof="0" smtClean="0">
                <a:ln>
                  <a:noFill/>
                </a:ln>
                <a:solidFill>
                  <a:srgbClr val="631F1F"/>
                </a:solidFill>
                <a:effectLst>
                  <a:outerShdw blurRad="38100" dist="38100" dir="2700000" algn="tl">
                    <a:srgbClr val="000000">
                      <a:alpha val="43137"/>
                    </a:srgbClr>
                  </a:outerShdw>
                </a:effectLst>
                <a:uLnTx/>
                <a:uFillTx/>
                <a:latin typeface="+mj-lt"/>
                <a:ea typeface="+mj-ea"/>
                <a:cs typeface="+mj-cs"/>
              </a:rPr>
              <a:t>BLOED GESTORT</a:t>
            </a:r>
            <a:endParaRPr kumimoji="0" lang="en-ZA" sz="4000" b="0" i="0" u="none" strike="noStrike" kern="1200" cap="none" spc="0" normalizeH="0" baseline="0" noProof="0" dirty="0">
              <a:ln>
                <a:noFill/>
              </a:ln>
              <a:solidFill>
                <a:schemeClr val="tx2">
                  <a:tint val="100000"/>
                  <a:shade val="90000"/>
                  <a:satMod val="250000"/>
                  <a:alpha val="100000"/>
                </a:schemeClr>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908720"/>
            <a:ext cx="8712968" cy="5867048"/>
          </a:xfrm>
          <a:effectLst/>
        </p:spPr>
        <p:txBody>
          <a:bodyPr>
            <a:noAutofit/>
          </a:bodyPr>
          <a:lstStyle/>
          <a:p>
            <a:pPr marL="0" indent="0">
              <a:buNone/>
            </a:pPr>
            <a:r>
              <a:rPr lang="en-ZA" sz="2800"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Beskerming</a:t>
            </a:r>
            <a:r>
              <a:rPr lang="en-ZA"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Exo 12:13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Maar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sal vir julle ‘n teken wees aan die huise waarin julle is: as Ek die bloed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sien</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by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verbygaan</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nl-NL"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Genesing:</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Psa 129:3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Ploeërs het op my rug geploeg; hulle het hul vore lank getrek. </a:t>
            </a: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Jes 53:4-5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Nogtans het Hy</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óns krankhede op Hom geneem, en óns smarte—....., en deur sy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wonde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het daar vir ons genesing gekom.</a:t>
            </a:r>
          </a:p>
          <a:p>
            <a:pPr marL="0" indent="0">
              <a:buNone/>
            </a:pPr>
            <a:r>
              <a:rPr lang="nl-NL"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Lewe:</a:t>
            </a:r>
          </a:p>
          <a:p>
            <a:pPr marL="0" indent="0">
              <a:buNone/>
            </a:pPr>
            <a:r>
              <a:rPr lang="en-ZA" sz="2800"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6:56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Wie</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my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vlees</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eet</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my</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sz="2800"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bloed</a:t>
            </a:r>
            <a:r>
              <a:rPr lang="en-ZA"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drink,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bly</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in My en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in </a:t>
            </a:r>
            <a:r>
              <a:rPr lang="en-ZA" sz="2800"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hom</a:t>
            </a:r>
            <a:endPar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Title 1"/>
          <p:cNvSpPr txBox="1">
            <a:spLocks/>
          </p:cNvSpPr>
          <p:nvPr/>
        </p:nvSpPr>
        <p:spPr>
          <a:xfrm>
            <a:off x="395536" y="188640"/>
            <a:ext cx="9144000" cy="720080"/>
          </a:xfrm>
          <a:prstGeom prst="rect">
            <a:avLst/>
          </a:prstGeom>
        </p:spPr>
        <p:txBody>
          <a:bodyPr rIns="91440" anchor="b">
            <a:normAutofit/>
            <a:scene3d>
              <a:camera prst="orthographicFront"/>
              <a:lightRig rig="soft" dir="t">
                <a:rot lat="0" lon="0" rev="2400000"/>
              </a:lightRig>
            </a:scene3d>
            <a:sp3d>
              <a:bevelT w="19050" h="12700"/>
            </a:sp3d>
          </a:bodyPr>
          <a:lstStyle/>
          <a:p>
            <a:pPr marL="54864" marR="0" lvl="0" indent="0" algn="l" defTabSz="914400" rtl="0" eaLnBrk="1" fontAlgn="auto" latinLnBrk="0" hangingPunct="1">
              <a:lnSpc>
                <a:spcPct val="100000"/>
              </a:lnSpc>
              <a:spcBef>
                <a:spcPct val="0"/>
              </a:spcBef>
              <a:spcAft>
                <a:spcPts val="0"/>
              </a:spcAft>
              <a:buClrTx/>
              <a:buSzTx/>
              <a:buFontTx/>
              <a:buNone/>
              <a:tabLst/>
              <a:defRPr/>
            </a:pPr>
            <a:r>
              <a:rPr kumimoji="0" lang="en-ZA" sz="4000" b="1" i="0" u="none" strike="noStrike" kern="1200" cap="none" spc="0" normalizeH="0" baseline="0" noProof="0" smtClean="0">
                <a:ln>
                  <a:noFill/>
                </a:ln>
                <a:solidFill>
                  <a:srgbClr val="631F1F"/>
                </a:solidFill>
                <a:effectLst>
                  <a:outerShdw blurRad="38100" dist="38100" dir="2700000" algn="tl">
                    <a:srgbClr val="000000">
                      <a:alpha val="43137"/>
                    </a:srgbClr>
                  </a:outerShdw>
                </a:effectLst>
                <a:uLnTx/>
                <a:uFillTx/>
                <a:latin typeface="+mj-lt"/>
                <a:ea typeface="+mj-ea"/>
                <a:cs typeface="+mj-cs"/>
              </a:rPr>
              <a:t>BLOED GESTORT</a:t>
            </a:r>
            <a:endParaRPr kumimoji="0" lang="en-ZA" sz="4000" b="0" i="0" u="none" strike="noStrike" kern="1200" cap="none" spc="0" normalizeH="0" baseline="0" noProof="0" dirty="0">
              <a:ln>
                <a:noFill/>
              </a:ln>
              <a:solidFill>
                <a:schemeClr val="tx2">
                  <a:tint val="100000"/>
                  <a:shade val="90000"/>
                  <a:satMod val="250000"/>
                  <a:alpha val="100000"/>
                </a:schemeClr>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908720"/>
            <a:ext cx="8712968" cy="5867048"/>
          </a:xfrm>
          <a:effectLst/>
        </p:spPr>
        <p:txBody>
          <a:bodyPr>
            <a:noAutofit/>
          </a:bodyPr>
          <a:lstStyle/>
          <a:p>
            <a:pPr marL="0" indent="0">
              <a:buNone/>
            </a:pPr>
            <a:r>
              <a:rPr lang="nl-NL"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Offer:</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Opn 12:11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hulle het hom oorwin deur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van die Lam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deur die woord van hulle getuienis, en hulle het tot die dood toe hulle lewe nie liefgehad nie.</a:t>
            </a:r>
          </a:p>
          <a:p>
            <a:pPr marL="0" indent="0">
              <a:buNone/>
            </a:pPr>
            <a:r>
              <a:rPr lang="nl-NL" sz="2800"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Middelaar van die nuwe testament:</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12:24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by Jesus, die Middelaar van die </a:t>
            </a:r>
            <a:r>
              <a:rPr lang="nl-NL" sz="2800"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nuwe testament,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 die besprenkeling wat van beter dinge spreek as</a:t>
            </a:r>
            <a:r>
              <a:rPr lang="nl-NL" sz="2800"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 Abel. </a:t>
            </a: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(Gén 4:10) </a:t>
            </a:r>
          </a:p>
        </p:txBody>
      </p:sp>
      <p:pic>
        <p:nvPicPr>
          <p:cNvPr id="22531" name="Picture 3" descr="C:\Users\vanzyl.j\Pictures\imagesCARPQH5F.jpg"/>
          <p:cNvPicPr>
            <a:picLocks noChangeAspect="1" noChangeArrowheads="1"/>
          </p:cNvPicPr>
          <p:nvPr/>
        </p:nvPicPr>
        <p:blipFill>
          <a:blip r:embed="rId2"/>
          <a:srcRect/>
          <a:stretch>
            <a:fillRect/>
          </a:stretch>
        </p:blipFill>
        <p:spPr bwMode="auto">
          <a:xfrm>
            <a:off x="3347864" y="4797152"/>
            <a:ext cx="2466975" cy="1847850"/>
          </a:xfrm>
          <a:prstGeom prst="rect">
            <a:avLst/>
          </a:prstGeom>
          <a:ln>
            <a:noFill/>
          </a:ln>
          <a:effectLst>
            <a:softEdge rad="112500"/>
          </a:effectLst>
        </p:spPr>
      </p:pic>
      <p:sp>
        <p:nvSpPr>
          <p:cNvPr id="7" name="Title 1"/>
          <p:cNvSpPr txBox="1">
            <a:spLocks/>
          </p:cNvSpPr>
          <p:nvPr/>
        </p:nvSpPr>
        <p:spPr>
          <a:xfrm>
            <a:off x="395536" y="188640"/>
            <a:ext cx="9144000" cy="720080"/>
          </a:xfrm>
          <a:prstGeom prst="rect">
            <a:avLst/>
          </a:prstGeom>
        </p:spPr>
        <p:txBody>
          <a:bodyPr rIns="91440" anchor="b">
            <a:normAutofit/>
            <a:scene3d>
              <a:camera prst="orthographicFront"/>
              <a:lightRig rig="soft" dir="t">
                <a:rot lat="0" lon="0" rev="2400000"/>
              </a:lightRig>
            </a:scene3d>
            <a:sp3d>
              <a:bevelT w="19050" h="12700"/>
            </a:sp3d>
          </a:bodyPr>
          <a:lstStyle/>
          <a:p>
            <a:pPr marL="54864" marR="0" lvl="0" indent="0" algn="l" defTabSz="914400" rtl="0" eaLnBrk="1" fontAlgn="auto" latinLnBrk="0" hangingPunct="1">
              <a:lnSpc>
                <a:spcPct val="100000"/>
              </a:lnSpc>
              <a:spcBef>
                <a:spcPct val="0"/>
              </a:spcBef>
              <a:spcAft>
                <a:spcPts val="0"/>
              </a:spcAft>
              <a:buClrTx/>
              <a:buSzTx/>
              <a:buFontTx/>
              <a:buNone/>
              <a:tabLst/>
              <a:defRPr/>
            </a:pPr>
            <a:r>
              <a:rPr kumimoji="0" lang="en-ZA" sz="4000" b="1" i="0" u="none" strike="noStrike" kern="1200" cap="none" spc="0" normalizeH="0" baseline="0" noProof="0" smtClean="0">
                <a:ln>
                  <a:noFill/>
                </a:ln>
                <a:solidFill>
                  <a:srgbClr val="631F1F"/>
                </a:solidFill>
                <a:effectLst>
                  <a:outerShdw blurRad="38100" dist="38100" dir="2700000" algn="tl">
                    <a:srgbClr val="000000">
                      <a:alpha val="43137"/>
                    </a:srgbClr>
                  </a:outerShdw>
                </a:effectLst>
                <a:uLnTx/>
                <a:uFillTx/>
                <a:latin typeface="+mj-lt"/>
                <a:ea typeface="+mj-ea"/>
                <a:cs typeface="+mj-cs"/>
              </a:rPr>
              <a:t>BLOED GESTORT</a:t>
            </a:r>
            <a:endParaRPr kumimoji="0" lang="en-ZA" sz="4000" b="0" i="0" u="none" strike="noStrike" kern="1200" cap="none" spc="0" normalizeH="0" baseline="0" noProof="0" dirty="0">
              <a:ln>
                <a:noFill/>
              </a:ln>
              <a:solidFill>
                <a:schemeClr val="tx2">
                  <a:tint val="100000"/>
                  <a:shade val="90000"/>
                  <a:satMod val="250000"/>
                  <a:alpha val="100000"/>
                </a:schemeClr>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2531"/>
                                        </p:tgtEl>
                                        <p:attrNameLst>
                                          <p:attrName>style.visibility</p:attrName>
                                        </p:attrNameLst>
                                      </p:cBhvr>
                                      <p:to>
                                        <p:strVal val="visible"/>
                                      </p:to>
                                    </p:set>
                                    <p:animEffect transition="in" filter="fade">
                                      <p:cBhvr>
                                        <p:cTn id="13" dur="2000"/>
                                        <p:tgtEl>
                                          <p:spTgt spid="22531"/>
                                        </p:tgtEl>
                                      </p:cBhvr>
                                    </p:animEffect>
                                  </p:childTnLst>
                                </p:cTn>
                              </p:par>
                              <p:par>
                                <p:cTn id="14" presetID="10" presetClass="entr" presetSubtype="0" fill="hold" nodeType="withEffect">
                                  <p:stCondLst>
                                    <p:cond delay="0"/>
                                  </p:stCondLst>
                                  <p:childTnLst>
                                    <p:set>
                                      <p:cBhvr>
                                        <p:cTn id="15" dur="1" fill="hold">
                                          <p:stCondLst>
                                            <p:cond delay="0"/>
                                          </p:stCondLst>
                                        </p:cTn>
                                        <p:tgtEl>
                                          <p:spTgt spid="22531"/>
                                        </p:tgtEl>
                                        <p:attrNameLst>
                                          <p:attrName>style.visibility</p:attrName>
                                        </p:attrNameLst>
                                      </p:cBhvr>
                                      <p:to>
                                        <p:strVal val="visible"/>
                                      </p:to>
                                    </p:set>
                                    <p:animEffect transition="in" filter="fade">
                                      <p:cBhvr>
                                        <p:cTn id="16" dur="2000"/>
                                        <p:tgtEl>
                                          <p:spTgt spid="22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3" descr="C:\Users\vanzyl.j\Pictures\imagesCARPQH5F.jpg"/>
          <p:cNvPicPr>
            <a:picLocks noChangeAspect="1" noChangeArrowheads="1"/>
          </p:cNvPicPr>
          <p:nvPr/>
        </p:nvPicPr>
        <p:blipFill>
          <a:blip r:embed="rId2"/>
          <a:srcRect/>
          <a:stretch>
            <a:fillRect/>
          </a:stretch>
        </p:blipFill>
        <p:spPr bwMode="auto">
          <a:xfrm>
            <a:off x="1043608" y="1052736"/>
            <a:ext cx="6984776" cy="5231840"/>
          </a:xfrm>
          <a:prstGeom prst="rect">
            <a:avLst/>
          </a:prstGeom>
          <a:ln>
            <a:noFill/>
          </a:ln>
          <a:effectLst>
            <a:softEdge rad="112500"/>
          </a:effectLst>
        </p:spPr>
      </p:pic>
      <p:sp>
        <p:nvSpPr>
          <p:cNvPr id="7" name="Title 1"/>
          <p:cNvSpPr txBox="1">
            <a:spLocks/>
          </p:cNvSpPr>
          <p:nvPr/>
        </p:nvSpPr>
        <p:spPr>
          <a:xfrm>
            <a:off x="395536" y="188640"/>
            <a:ext cx="9144000" cy="720080"/>
          </a:xfrm>
          <a:prstGeom prst="rect">
            <a:avLst/>
          </a:prstGeom>
        </p:spPr>
        <p:txBody>
          <a:bodyPr rIns="91440" anchor="b">
            <a:normAutofit/>
            <a:scene3d>
              <a:camera prst="orthographicFront"/>
              <a:lightRig rig="soft" dir="t">
                <a:rot lat="0" lon="0" rev="2400000"/>
              </a:lightRig>
            </a:scene3d>
            <a:sp3d>
              <a:bevelT w="19050" h="12700"/>
            </a:sp3d>
          </a:bodyPr>
          <a:lstStyle/>
          <a:p>
            <a:pPr marL="54864" marR="0" lvl="0" indent="0" algn="l" defTabSz="914400" rtl="0" eaLnBrk="1" fontAlgn="auto" latinLnBrk="0" hangingPunct="1">
              <a:lnSpc>
                <a:spcPct val="100000"/>
              </a:lnSpc>
              <a:spcBef>
                <a:spcPct val="0"/>
              </a:spcBef>
              <a:spcAft>
                <a:spcPts val="0"/>
              </a:spcAft>
              <a:buClrTx/>
              <a:buSzTx/>
              <a:buFontTx/>
              <a:buNone/>
              <a:tabLst/>
              <a:defRPr/>
            </a:pPr>
            <a:r>
              <a:rPr kumimoji="0" lang="en-ZA" sz="4000" b="1" i="0" u="none" strike="noStrike" kern="1200" cap="none" spc="0" normalizeH="0" baseline="0" noProof="0" smtClean="0">
                <a:ln>
                  <a:noFill/>
                </a:ln>
                <a:solidFill>
                  <a:srgbClr val="631F1F"/>
                </a:solidFill>
                <a:effectLst>
                  <a:outerShdw blurRad="38100" dist="38100" dir="2700000" algn="tl">
                    <a:srgbClr val="000000">
                      <a:alpha val="43137"/>
                    </a:srgbClr>
                  </a:outerShdw>
                </a:effectLst>
                <a:uLnTx/>
                <a:uFillTx/>
                <a:latin typeface="+mj-lt"/>
                <a:ea typeface="+mj-ea"/>
                <a:cs typeface="+mj-cs"/>
              </a:rPr>
              <a:t>BLOED GESTORT</a:t>
            </a:r>
            <a:endParaRPr kumimoji="0" lang="en-ZA" sz="4000" b="0" i="0" u="none" strike="noStrike" kern="1200" cap="none" spc="0" normalizeH="0" baseline="0" noProof="0" dirty="0">
              <a:ln>
                <a:noFill/>
              </a:ln>
              <a:solidFill>
                <a:schemeClr val="tx2">
                  <a:tint val="100000"/>
                  <a:shade val="90000"/>
                  <a:satMod val="250000"/>
                  <a:alpha val="100000"/>
                </a:schemeClr>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animEffect transition="in" filter="fade">
                                      <p:cBhvr>
                                        <p:cTn id="7" dur="2000"/>
                                        <p:tgtEl>
                                          <p:spTgt spid="22531"/>
                                        </p:tgtEl>
                                      </p:cBhvr>
                                    </p:animEffect>
                                  </p:childTnLst>
                                </p:cTn>
                              </p:par>
                              <p:par>
                                <p:cTn id="8" presetID="10" presetClass="entr" presetSubtype="0" fill="hold" nodeType="withEffect">
                                  <p:stCondLst>
                                    <p:cond delay="0"/>
                                  </p:stCondLst>
                                  <p:childTnLst>
                                    <p:set>
                                      <p:cBhvr>
                                        <p:cTn id="9" dur="1" fill="hold">
                                          <p:stCondLst>
                                            <p:cond delay="0"/>
                                          </p:stCondLst>
                                        </p:cTn>
                                        <p:tgtEl>
                                          <p:spTgt spid="22531"/>
                                        </p:tgtEl>
                                        <p:attrNameLst>
                                          <p:attrName>style.visibility</p:attrName>
                                        </p:attrNameLst>
                                      </p:cBhvr>
                                      <p:to>
                                        <p:strVal val="visible"/>
                                      </p:to>
                                    </p:set>
                                    <p:animEffect transition="in" filter="fade">
                                      <p:cBhvr>
                                        <p:cTn id="10" dur="2000"/>
                                        <p:tgtEl>
                                          <p:spTgt spid="22531"/>
                                        </p:tgtEl>
                                      </p:cBhvr>
                                    </p:animEffect>
                                  </p:childTnLst>
                                </p:cTn>
                              </p:par>
                              <p:par>
                                <p:cTn id="11" presetID="10" presetClass="entr" presetSubtype="0" fill="hold" nodeType="withEffect">
                                  <p:stCondLst>
                                    <p:cond delay="0"/>
                                  </p:stCondLst>
                                  <p:childTnLst>
                                    <p:set>
                                      <p:cBhvr>
                                        <p:cTn id="12" dur="1" fill="hold">
                                          <p:stCondLst>
                                            <p:cond delay="0"/>
                                          </p:stCondLst>
                                        </p:cTn>
                                        <p:tgtEl>
                                          <p:spTgt spid="22531"/>
                                        </p:tgtEl>
                                        <p:attrNameLst>
                                          <p:attrName>style.visibility</p:attrName>
                                        </p:attrNameLst>
                                      </p:cBhvr>
                                      <p:to>
                                        <p:strVal val="visible"/>
                                      </p:to>
                                    </p:set>
                                    <p:animEffect transition="in" filter="fade">
                                      <p:cBhvr>
                                        <p:cTn id="13" dur="2000"/>
                                        <p:tgtEl>
                                          <p:spTgt spid="22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51520" y="908720"/>
            <a:ext cx="8892480" cy="5867048"/>
          </a:xfrm>
          <a:effectLst/>
        </p:spPr>
        <p:txBody>
          <a:bodyPr>
            <a:noAutofit/>
          </a:bodyPr>
          <a:lstStyle/>
          <a:p>
            <a:pPr marL="0" indent="0">
              <a:buNone/>
            </a:pPr>
            <a:r>
              <a:rPr lang="nl-NL"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Die pleit van die bloed en enige aanwending vir beskerming is onskriftuurlik.</a:t>
            </a:r>
            <a:endParaRPr lang="nl-NL" sz="1600"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nl-NL" sz="1600"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endParaRPr lang="nl-NL"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nl-NL"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Daar is geen magiese krag in die bloed nie.</a:t>
            </a:r>
          </a:p>
          <a:p>
            <a:pPr>
              <a:buNone/>
            </a:pPr>
            <a:endParaRPr lang="en-ZA" sz="1600" b="1" i="1" u="sng"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nl-NL" b="1" i="1" u="sng"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In die ou verbond:</a:t>
            </a:r>
            <a:r>
              <a:rPr lang="nl-NL" b="1" i="1"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nl-NL" b="1"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Bloed van diere</a:t>
            </a:r>
          </a:p>
          <a:p>
            <a:pPr marL="0" indent="0">
              <a:buNone/>
            </a:pPr>
            <a:r>
              <a:rPr lang="nl-NL" b="1"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het sondes bedek.</a:t>
            </a:r>
          </a:p>
          <a:p>
            <a:pPr marL="0" indent="0">
              <a:buNone/>
            </a:pPr>
            <a:endParaRPr lang="nl-NL"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endParaRPr lang="nl-NL" sz="1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nl-NL" b="1" i="1" u="sng"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Die nuwe verbond:</a:t>
            </a:r>
            <a:r>
              <a:rPr lang="nl-NL" b="1" i="1"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nl-NL" b="1"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Jesus se bloed neem sonde vir ewig weg.</a:t>
            </a:r>
            <a:endParaRPr lang="en-ZA"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pic>
        <p:nvPicPr>
          <p:cNvPr id="4" name="Picture 3" descr="C:\Users\vanzyl.j\Pictures\sin_is5.jpg"/>
          <p:cNvPicPr>
            <a:picLocks noChangeAspect="1" noChangeArrowheads="1"/>
          </p:cNvPicPr>
          <p:nvPr/>
        </p:nvPicPr>
        <p:blipFill>
          <a:blip r:embed="rId2"/>
          <a:srcRect/>
          <a:stretch>
            <a:fillRect/>
          </a:stretch>
        </p:blipFill>
        <p:spPr bwMode="auto">
          <a:xfrm>
            <a:off x="7236295" y="2780928"/>
            <a:ext cx="1366819" cy="1800200"/>
          </a:xfrm>
          <a:prstGeom prst="rect">
            <a:avLst/>
          </a:prstGeom>
          <a:ln>
            <a:noFill/>
          </a:ln>
          <a:effectLst>
            <a:softEdge rad="112500"/>
          </a:effectLst>
        </p:spPr>
      </p:pic>
      <p:pic>
        <p:nvPicPr>
          <p:cNvPr id="5" name="Picture 2" descr="C:\Users\vanzyl.j\Pictures\imagesCAZ1WR8N.jpg"/>
          <p:cNvPicPr>
            <a:picLocks noChangeAspect="1" noChangeArrowheads="1"/>
          </p:cNvPicPr>
          <p:nvPr/>
        </p:nvPicPr>
        <p:blipFill>
          <a:blip r:embed="rId3"/>
          <a:srcRect/>
          <a:stretch>
            <a:fillRect/>
          </a:stretch>
        </p:blipFill>
        <p:spPr bwMode="auto">
          <a:xfrm>
            <a:off x="5004048" y="5085184"/>
            <a:ext cx="2109077" cy="1512168"/>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animEffect transition="in" filter="fade">
                                      <p:cBhvr>
                                        <p:cTn id="9" dur="2000"/>
                                        <p:tgtEl>
                                          <p:spTgt spid="4"/>
                                        </p:tgtEl>
                                      </p:cBhvr>
                                    </p:animEffect>
                                  </p:childTnLst>
                                </p:cTn>
                              </p:par>
                              <p:par>
                                <p:cTn id="10" presetID="10"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51520" y="908720"/>
            <a:ext cx="8892480" cy="5867048"/>
          </a:xfrm>
          <a:effectLst/>
        </p:spPr>
        <p:txBody>
          <a:bodyPr>
            <a:noAutofit/>
          </a:bodyPr>
          <a:lstStyle/>
          <a:p>
            <a:pPr marL="0" indent="0">
              <a:buNone/>
            </a:pPr>
            <a:r>
              <a:rPr lang="nl-NL"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Sonder Jesus se bloed is daar geen sonde vergifnis verlossing of bevryding nie.</a:t>
            </a:r>
          </a:p>
          <a:p>
            <a:pPr>
              <a:buNone/>
            </a:pPr>
            <a:endParaRPr lang="nl-NL" b="1" dirty="0" smtClean="0">
              <a:solidFill>
                <a:srgbClr val="8E0000"/>
              </a:solidFill>
              <a:effectLst>
                <a:outerShdw blurRad="38100" dist="38100" dir="2700000" algn="tl">
                  <a:srgbClr val="000000">
                    <a:alpha val="43137"/>
                  </a:srgbClr>
                </a:outerShdw>
              </a:effectLst>
              <a:latin typeface="Arial" pitchFamily="34" charset="0"/>
              <a:cs typeface="Arial" pitchFamily="34" charset="0"/>
            </a:endParaRPr>
          </a:p>
          <a:p>
            <a:pPr>
              <a:buNone/>
            </a:pP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Saligheid</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of </a:t>
            </a: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redding</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Vrede</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a:t>
            </a:r>
          </a:p>
          <a:p>
            <a:pPr>
              <a:buNone/>
            </a:pPr>
            <a:r>
              <a:rPr lang="nl-NL"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Toegang tot God;		</a:t>
            </a: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Bevry</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van die </a:t>
            </a: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bose</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a:t>
            </a:r>
          </a:p>
          <a:p>
            <a:pPr>
              <a:buNone/>
            </a:pP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Skoon</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gewete</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		Rein;</a:t>
            </a:r>
          </a:p>
          <a:p>
            <a:pPr>
              <a:buNone/>
            </a:pP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Beskerm</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ons</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teen God se </a:t>
            </a:r>
            <a:r>
              <a:rPr lang="en-ZA" b="1" dirty="0" err="1" smtClean="0">
                <a:solidFill>
                  <a:srgbClr val="8E0000"/>
                </a:solidFill>
                <a:effectLst>
                  <a:outerShdw blurRad="38100" dist="38100" dir="2700000" algn="tl">
                    <a:srgbClr val="000000">
                      <a:alpha val="43137"/>
                    </a:srgbClr>
                  </a:outerShdw>
                </a:effectLst>
                <a:latin typeface="Arial" pitchFamily="34" charset="0"/>
                <a:cs typeface="Arial" pitchFamily="34" charset="0"/>
              </a:rPr>
              <a:t>tooren</a:t>
            </a:r>
            <a:r>
              <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a:t>
            </a:r>
          </a:p>
          <a:p>
            <a:pPr>
              <a:buNone/>
            </a:pPr>
            <a:r>
              <a:rPr lang="nl-NL"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Genesing;			Geregtighede;</a:t>
            </a:r>
          </a:p>
          <a:p>
            <a:pPr>
              <a:buNone/>
            </a:pPr>
            <a:r>
              <a:rPr lang="nl-NL"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Bron van lewe;		</a:t>
            </a:r>
          </a:p>
          <a:p>
            <a:pPr>
              <a:buNone/>
            </a:pPr>
            <a:r>
              <a:rPr lang="nl-NL"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Die duurste geldstelsel nog ooit.</a:t>
            </a:r>
          </a:p>
          <a:p>
            <a:pPr marL="0" indent="0">
              <a:buNone/>
            </a:pPr>
            <a:r>
              <a:rPr lang="nl-NL" b="1" dirty="0" smtClean="0">
                <a:solidFill>
                  <a:srgbClr val="8E0000"/>
                </a:solidFill>
                <a:effectLst>
                  <a:outerShdw blurRad="38100" dist="38100" dir="2700000" algn="tl">
                    <a:srgbClr val="000000">
                      <a:alpha val="43137"/>
                    </a:srgbClr>
                  </a:outerShdw>
                </a:effectLst>
                <a:latin typeface="Arial" pitchFamily="34" charset="0"/>
                <a:cs typeface="Arial" pitchFamily="34" charset="0"/>
              </a:rPr>
              <a:t> </a:t>
            </a:r>
          </a:p>
          <a:p>
            <a:pPr>
              <a:buNone/>
            </a:pPr>
            <a:endParaRPr lang="en-ZA" b="1" dirty="0" smtClean="0">
              <a:solidFill>
                <a:srgbClr val="8E00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51520" y="908720"/>
            <a:ext cx="8712968" cy="5867048"/>
          </a:xfrm>
          <a:effectLst/>
        </p:spPr>
        <p:txBody>
          <a:bodyPr>
            <a:no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Joh 14:12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Voorwaar, voorwaar Ek sê vir julle, wie in My glo—die werke wat Ek doen, sal hy ook doen; </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en hy sal groter werke doen as dit,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omdat Ek na my Vader gaan.</a:t>
            </a:r>
          </a:p>
          <a:p>
            <a:pPr marL="0" indent="0">
              <a:buNone/>
            </a:pPr>
            <a:endParaRPr lang="nl-NL" sz="18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Groter werke:</a:t>
            </a:r>
          </a:p>
          <a:p>
            <a:pPr marL="0" indent="0">
              <a:buNone/>
            </a:pP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Act 2:4-11</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spreek in ander tale</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Act 2:41</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(3 000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siele</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toegebring</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Act 4:4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(5 000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siele</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Act 5:15 </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skaduwee- genees)</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Act 19:12;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doeke of voorskote op die siekes- genees, bose geeste uitgegaan)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Rom 15:19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krag van tekens en wonders).</a:t>
            </a:r>
            <a:endPar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08720"/>
            <a:ext cx="8229600" cy="5867048"/>
          </a:xfrm>
          <a:effectLst/>
        </p:spPr>
        <p:txBody>
          <a:bodyPr>
            <a:noAutofit/>
          </a:bodyPr>
          <a:lstStyle/>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Luk</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10:17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die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sewentig</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met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blydskap</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teruggekom</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gesê</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Here,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ook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duiwels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onderwerp</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aan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u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Hnd</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16:18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dit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sy</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baie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dae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lank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gedoen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maar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baie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ontevrede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daaroor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Paulus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hom</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omgedraai</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gees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gesê</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beveel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jou</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die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van Jesus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Christus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om</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uit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haar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uit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te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gaan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hy</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op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dieselfde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oomblik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uitgegaan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14:14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As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iets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my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dit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doen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08720"/>
            <a:ext cx="8229600" cy="5867048"/>
          </a:xfrm>
          <a:effectLst/>
        </p:spPr>
        <p:txBody>
          <a:bodyPr>
            <a:noAutofit/>
          </a:bodyPr>
          <a:lstStyle/>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15:16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My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uitverkies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maar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uitverkies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aangestel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om</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vrug</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te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gaan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vrug</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bly</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sodat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Vader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ook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al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my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Hy</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dit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gee. </a:t>
            </a:r>
          </a:p>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16:23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in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daardie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dag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My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niks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Voorwaar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voorwaar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sê</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alles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Vader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my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Hy</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gee.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08720"/>
            <a:ext cx="8229600" cy="5867048"/>
          </a:xfrm>
          <a:effectLst/>
        </p:spPr>
        <p:txBody>
          <a:bodyPr>
            <a:noAutofit/>
          </a:bodyPr>
          <a:lstStyle/>
          <a:p>
            <a:pPr marL="0" indent="0">
              <a:buNone/>
            </a:pP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Mar 16:17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geglo</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hierdie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tekens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volg</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my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duiwels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uitdryf</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met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nuwe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tale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spreek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p>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14:13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ook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al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my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mag</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dit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doen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sodat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Vader in die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Seun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verheerlik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word. </a:t>
            </a:r>
          </a:p>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14:26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maar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Trooster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Heilige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Gees,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Vader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my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stuur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Hy</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alles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leer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herinner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aan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alles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gesê</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08720"/>
            <a:ext cx="8229600" cy="1569660"/>
          </a:xfrm>
          <a:noFill/>
        </p:spPr>
        <p:txBody>
          <a:bodyPr wrap="square" rtlCol="0">
            <a:sp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Gén 3:21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die HERE God het vir die mens en sy vrou rokke van vel gemaak en hulle dit aangetrek. </a:t>
            </a:r>
            <a:endPar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pic>
        <p:nvPicPr>
          <p:cNvPr id="17410" name="Picture 2" descr="C:\Users\vanzyl.j\Pictures\wpa9f35734_05.jpg"/>
          <p:cNvPicPr>
            <a:picLocks noChangeAspect="1" noChangeArrowheads="1"/>
          </p:cNvPicPr>
          <p:nvPr/>
        </p:nvPicPr>
        <p:blipFill>
          <a:blip r:embed="rId2"/>
          <a:srcRect/>
          <a:stretch>
            <a:fillRect/>
          </a:stretch>
        </p:blipFill>
        <p:spPr bwMode="auto">
          <a:xfrm>
            <a:off x="2483768" y="2852936"/>
            <a:ext cx="4104456" cy="3241587"/>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17410"/>
                                        </p:tgtEl>
                                        <p:attrNameLst>
                                          <p:attrName>style.visibility</p:attrName>
                                        </p:attrNameLst>
                                      </p:cBhvr>
                                      <p:to>
                                        <p:strVal val="visible"/>
                                      </p:to>
                                    </p:set>
                                    <p:animEffect transition="in" filter="fade">
                                      <p:cBhvr>
                                        <p:cTn id="9" dur="2000"/>
                                        <p:tgtEl>
                                          <p:spTgt spid="174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08720"/>
            <a:ext cx="8229600" cy="5867048"/>
          </a:xfrm>
          <a:effectLst/>
        </p:spPr>
        <p:txBody>
          <a:bodyPr>
            <a:noAutofit/>
          </a:bodyPr>
          <a:lstStyle/>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15:16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My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uitverkies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maar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uitverkies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aangestel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om</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vrug</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te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gaan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vrug</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bly</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sodat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Vader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ook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al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my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Hy</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dit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gee. </a:t>
            </a:r>
          </a:p>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16:23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in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daardie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dag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My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niks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Voorwaar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voorwaar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sê</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alles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Vader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in my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Hy</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gee.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08720"/>
            <a:ext cx="8229600" cy="5867048"/>
          </a:xfrm>
          <a:effectLst/>
        </p:spPr>
        <p:txBody>
          <a:bodyPr>
            <a:noAutofit/>
          </a:bodyPr>
          <a:lstStyle/>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16:24  </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Tot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nou</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toe het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niks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my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Bid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ontvang</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sodat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blydskap</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volkome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kan</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wees</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p>
          <a:p>
            <a:pPr marL="0" indent="0">
              <a:buNone/>
            </a:pP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Joh</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16:26</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In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daardie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dag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my </a:t>
            </a:r>
            <a:r>
              <a:rPr lang="en-ZA"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bid; en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sê</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vir</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dat</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Ek</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Vader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aangaande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julle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sal</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vra</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r>
              <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t>
            </a:r>
          </a:p>
          <a:p>
            <a:pPr marL="0" indent="0">
              <a:buNone/>
            </a:pPr>
            <a:endPar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08720"/>
            <a:ext cx="8229600" cy="5867048"/>
          </a:xfrm>
          <a:effectLst/>
        </p:spPr>
        <p:txBody>
          <a:bodyPr>
            <a:no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Hnd 3:6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Maar Petrus sê: Silwer en goud het ek nie; maar wat ek het, dit gee ek vir jou</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In die Naam van Jesus Christus,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die Nasaréner, staan op en loop! </a:t>
            </a: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Hnd 16:18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dit het sy baie dae lank gedoen; maar baie ontevrede daaroor, het Paulus hom omgedraai en vir die gees gesê: Ek beveel jou in die Naam van Jesus Christus om uit haar uit te gaan. En hy het op dieselfde oomblik uitgegaan.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84976" cy="5867048"/>
          </a:xfrm>
          <a:effectLst/>
        </p:spPr>
        <p:txBody>
          <a:bodyPr>
            <a:no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Kol 3:17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wat julle ook al doen in woord of in daad, doen alles </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die Naam van die Here Jesus</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en dank God die Vader deur Hom. </a:t>
            </a: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2Ts 3:6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Ons beveel julle, broeders, </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in die Naam van onse Here Jesus Christus,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dat julle jul onttrek aan elke broeder wat onordelik wandel en nie volgens die oorlewering wat hy van ons ontvang het nie.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84976" cy="5867048"/>
          </a:xfrm>
          <a:effectLst/>
        </p:spPr>
        <p:txBody>
          <a:bodyPr>
            <a:noAutofit/>
          </a:bodyPr>
          <a:lstStyle/>
          <a:p>
            <a:pPr marL="0" indent="0">
              <a:buNone/>
            </a:pP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Net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soos</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met die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Bloed</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het die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Naam</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van Jesus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Chrustus</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geen</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nl-NL"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magiese krag nie.</a:t>
            </a:r>
          </a:p>
          <a:p>
            <a:pPr marL="0" indent="0">
              <a:buNone/>
            </a:pPr>
            <a:endParaRPr lang="nl-NL" sz="1800"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Die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krag</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lê</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daarin</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dat</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ons</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vestaan</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en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weet</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wie</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en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wat</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ons</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is in Jesus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Chrustus</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is </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a:t>
            </a:r>
            <a:r>
              <a:rPr lang="en-ZA" b="1" dirty="0" err="1" smtClean="0">
                <a:solidFill>
                  <a:srgbClr val="0070C0"/>
                </a:solidFill>
                <a:effectLst>
                  <a:outerShdw blurRad="38100" dist="38100" dir="2700000" algn="tl">
                    <a:srgbClr val="000000">
                      <a:alpha val="43137"/>
                    </a:srgbClr>
                  </a:outerShdw>
                </a:effectLst>
                <a:latin typeface="Arial" pitchFamily="34" charset="0"/>
                <a:cs typeface="Arial" pitchFamily="34" charset="0"/>
              </a:rPr>
              <a:t>Heilige</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a:t>
            </a:r>
            <a:r>
              <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Gees).</a:t>
            </a:r>
          </a:p>
          <a:p>
            <a:pPr marL="0" indent="0">
              <a:buNone/>
            </a:pPr>
            <a:endParaRPr lang="en-ZA" sz="1800"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Sy</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Naam</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verteenwoordig</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Sy</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voledige</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werk</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aan</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die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kruis</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a:t>
            </a:r>
          </a:p>
          <a:p>
            <a:pPr marL="0" indent="0">
              <a:buNone/>
            </a:pPr>
            <a:endParaRPr lang="en-ZA" sz="1800"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God se </a:t>
            </a:r>
            <a:r>
              <a:rPr lang="en-ZA" b="1"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volmaakte</a:t>
            </a:r>
            <a:r>
              <a:rPr lang="en-ZA" b="1"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plan:  </a:t>
            </a:r>
            <a:r>
              <a:rPr lang="en-ZA" i="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“Redemption, salvation, victory over sin, death, and over the devil's entire realm.”</a:t>
            </a:r>
            <a:endParaRPr lang="nl-NL" i="1" dirty="0" smtClean="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84976" cy="5867048"/>
          </a:xfrm>
          <a:effectLst/>
        </p:spPr>
        <p:txBody>
          <a:bodyPr>
            <a:noAutofit/>
          </a:bodyPr>
          <a:lstStyle/>
          <a:p>
            <a:pPr marL="0" indent="0">
              <a:buNone/>
            </a:pP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Wanner</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ons</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die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Naam</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van Jesus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Chrustus</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aanroep</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verteenwoordig</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dit</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alles</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en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dra</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dit</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die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krag</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and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karakter</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wat</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God self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daaraan</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gegee</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het. (</a:t>
            </a:r>
            <a:r>
              <a:rPr lang="en-ZA" dirty="0" err="1"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verteenwoordig</a:t>
            </a:r>
            <a:r>
              <a:rPr lang="en-ZA" dirty="0" smtClean="0">
                <a:solidFill>
                  <a:schemeClr val="tx2">
                    <a:lumMod val="10000"/>
                  </a:schemeClr>
                </a:solidFill>
                <a:effectLst>
                  <a:outerShdw blurRad="38100" dist="38100" dir="2700000" algn="tl">
                    <a:srgbClr val="000000">
                      <a:alpha val="43137"/>
                    </a:srgbClr>
                  </a:outerShdw>
                </a:effectLst>
                <a:latin typeface="Arial" pitchFamily="34" charset="0"/>
                <a:cs typeface="Arial" pitchFamily="34" charset="0"/>
              </a:rPr>
              <a:t> God self).</a:t>
            </a:r>
          </a:p>
          <a:p>
            <a:pPr marL="0" indent="0">
              <a:buNone/>
            </a:pPr>
            <a:endParaRPr lang="en-ZA" sz="16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Efs 1:20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wat Hy gewerk het in Christus toe Hy Hom uit die dode opgewek het en Hom laat sit het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aan sy regterhand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in die hemele, </a:t>
            </a: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Efs 1:21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bo alle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owerheid en mag en krag en heerskappy en elke naam wat genoem word, nie alleen in hierdie wêreld nie,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maar ook in die toekomstige.</a:t>
            </a:r>
            <a:endPar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84976" cy="5867048"/>
          </a:xfrm>
          <a:effectLst/>
        </p:spPr>
        <p:txBody>
          <a:bodyPr>
            <a:no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Fil 2:9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Daarom het God Hom ook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uitermate verhoog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Hom ‘n naam gegee wat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bo elke naam</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is, </a:t>
            </a: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Fil 2:10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sodat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in die Naam van Jesus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sou buig elke knie van die wat in die hemel en die wat op die aarde en die wat onder die aarde is, </a:t>
            </a: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Fil 2:11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elke tong sou bely dat Jesus Christus die Here is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tot heerlikheid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 God die Vader.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84976" cy="5867048"/>
          </a:xfrm>
          <a:effectLst/>
        </p:spPr>
        <p:txBody>
          <a:bodyPr>
            <a:no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1:3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het gaan sit aan die regterhand van die Majesteit in die hoogte, </a:t>
            </a: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1:4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terwyl Hy soveel uitnemender geword het as die engele namate Hy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‘n voortrefliker naam geërf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het as hulle. </a:t>
            </a: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1:5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Want aan wie van die engele het Hy ooit gesê: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U is my Seun,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vandag het Ek U gegenereer? en weer: Ek sal </a:t>
            </a:r>
            <a:r>
              <a:rPr lang="nl-NL"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vir Hom ‘n Vader wees, en Hy sal vir My ‘n Seun wees? </a:t>
            </a:r>
          </a:p>
          <a:p>
            <a:pPr marL="0" indent="0">
              <a:buNone/>
            </a:pPr>
            <a:endPar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r>
              <a:rPr lang="en-ZA" sz="4000" b="1" dirty="0" smtClean="0">
                <a:solidFill>
                  <a:srgbClr val="631F1F"/>
                </a:solidFill>
                <a:effectLst>
                  <a:outerShdw blurRad="38100" dist="38100" dir="2700000" algn="tl">
                    <a:srgbClr val="000000">
                      <a:alpha val="43137"/>
                    </a:srgbClr>
                  </a:outerShdw>
                </a:effectLst>
              </a:rPr>
              <a:t>  </a:t>
            </a:r>
            <a:r>
              <a:rPr lang="en-ZA" sz="4000" b="1" i="1" dirty="0" smtClean="0">
                <a:solidFill>
                  <a:srgbClr val="631F1F"/>
                </a:solidFill>
                <a:effectLst>
                  <a:outerShdw blurRad="38100" dist="38100" dir="2700000" algn="tl">
                    <a:srgbClr val="000000">
                      <a:alpha val="43137"/>
                    </a:srgbClr>
                  </a:outerShdw>
                </a:effectLst>
              </a:rPr>
              <a:t>VS.   </a:t>
            </a:r>
            <a:r>
              <a:rPr lang="en-ZA" sz="4000" b="1" dirty="0" smtClean="0">
                <a:solidFill>
                  <a:srgbClr val="631F1F"/>
                </a:solidFill>
                <a:effectLst>
                  <a:outerShdw blurRad="38100" dist="38100" dir="2700000" algn="tl">
                    <a:srgbClr val="000000">
                      <a:alpha val="43137"/>
                    </a:srgbClr>
                  </a:outerShdw>
                </a:effectLst>
              </a:rPr>
              <a:t>JESUS CHRISTUS</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908720"/>
            <a:ext cx="8784976" cy="5867048"/>
          </a:xfrm>
          <a:effectLst/>
        </p:spPr>
        <p:txBody>
          <a:bodyPr>
            <a:no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1Jo </a:t>
            </a: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5:13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Dit het ek geskrywe aan julle wat glo in die Naam van die Seun van God, sodat julle kan weet dat julle die ewige lewe het en kan glo in die Naam van die Seun van God. </a:t>
            </a:r>
            <a:endPar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endPar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51520" y="908720"/>
            <a:ext cx="8712968" cy="5509200"/>
          </a:xfrm>
          <a:noFill/>
        </p:spPr>
        <p:txBody>
          <a:bodyPr wrap="square" rtlCol="0">
            <a:sp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Gén 3:23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Toe stuur die HERE God hom weg uit die tuin van Eden om die grond te bewerk waaruit hy geneem is. </a:t>
            </a: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Gén 3:24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So het Hy dan die</a:t>
            </a:r>
          </a:p>
          <a:p>
            <a:pPr marL="0" indent="0">
              <a:buNone/>
            </a:pP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mens weggedrywe en gérubs</a:t>
            </a:r>
          </a:p>
          <a:p>
            <a:pPr marL="0" indent="0">
              <a:buNone/>
            </a:pP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aan die </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oostekant</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van die</a:t>
            </a:r>
          </a:p>
          <a:p>
            <a:pPr marL="0" indent="0">
              <a:buNone/>
            </a:pP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tuin van Eden laat woon,</a:t>
            </a:r>
          </a:p>
          <a:p>
            <a:pPr marL="0" indent="0">
              <a:buNone/>
            </a:pP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met die swaard wat vlam</a:t>
            </a:r>
          </a:p>
          <a:p>
            <a:pPr marL="0" indent="0">
              <a:buNone/>
            </a:pP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flikker, om die toegang</a:t>
            </a:r>
          </a:p>
          <a:p>
            <a:pPr marL="0" indent="0">
              <a:buNone/>
            </a:pP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tot die boom van die lewe</a:t>
            </a:r>
          </a:p>
          <a:p>
            <a:pPr marL="0" indent="0">
              <a:buNone/>
            </a:pP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te bewaak. </a:t>
            </a: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(Joh 14:6)</a:t>
            </a:r>
            <a:endParaRPr lang="en-ZA" b="1" dirty="0" smtClean="0">
              <a:solidFill>
                <a:srgbClr val="0070C0"/>
              </a:solidFill>
              <a:effectLst>
                <a:outerShdw blurRad="38100" dist="38100" dir="2700000" algn="tl">
                  <a:srgbClr val="000000">
                    <a:alpha val="43137"/>
                  </a:srgbClr>
                </a:outerShdw>
              </a:effectLst>
              <a:latin typeface="Arial" pitchFamily="34" charset="0"/>
              <a:cs typeface="Arial" pitchFamily="34" charset="0"/>
            </a:endParaRPr>
          </a:p>
        </p:txBody>
      </p:sp>
      <p:pic>
        <p:nvPicPr>
          <p:cNvPr id="18436" name="Picture 4" descr="C:\Users\vanzyl.j\Pictures\RH-AdamEveCastOut1.jpg"/>
          <p:cNvPicPr>
            <a:picLocks noChangeAspect="1" noChangeArrowheads="1"/>
          </p:cNvPicPr>
          <p:nvPr/>
        </p:nvPicPr>
        <p:blipFill>
          <a:blip r:embed="rId2"/>
          <a:srcRect/>
          <a:stretch>
            <a:fillRect/>
          </a:stretch>
        </p:blipFill>
        <p:spPr bwMode="auto">
          <a:xfrm>
            <a:off x="5652120" y="2089875"/>
            <a:ext cx="3161928" cy="4363461"/>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0" presetClass="entr" presetSubtype="0" fill="hold" nodeType="withEffect">
                                  <p:stCondLst>
                                    <p:cond delay="0"/>
                                  </p:stCondLst>
                                  <p:childTnLst>
                                    <p:set>
                                      <p:cBhvr>
                                        <p:cTn id="24" dur="1" fill="hold">
                                          <p:stCondLst>
                                            <p:cond delay="0"/>
                                          </p:stCondLst>
                                        </p:cTn>
                                        <p:tgtEl>
                                          <p:spTgt spid="18436"/>
                                        </p:tgtEl>
                                        <p:attrNameLst>
                                          <p:attrName>style.visibility</p:attrName>
                                        </p:attrNameLst>
                                      </p:cBhvr>
                                      <p:to>
                                        <p:strVal val="visible"/>
                                      </p:to>
                                    </p:set>
                                    <p:animEffect transition="in" filter="fade">
                                      <p:cBhvr>
                                        <p:cTn id="25" dur="2000"/>
                                        <p:tgtEl>
                                          <p:spTgt spid="18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252536" y="762000"/>
            <a:ext cx="9144000" cy="4093428"/>
          </a:xfrm>
          <a:prstGeom prst="rect">
            <a:avLst/>
          </a:prstGeom>
          <a:noFill/>
        </p:spPr>
        <p:txBody>
          <a:bodyPr wrap="square" rtlCol="0">
            <a:spAutoFit/>
          </a:bodyPr>
          <a:lstStyle/>
          <a:p>
            <a:r>
              <a:rPr lang="en-ZA" sz="2800" b="1" dirty="0" err="1" smtClean="0">
                <a:solidFill>
                  <a:schemeClr val="accent2">
                    <a:lumMod val="75000"/>
                  </a:schemeClr>
                </a:solidFill>
                <a:effectLst>
                  <a:outerShdw blurRad="38100" dist="38100" dir="2700000" algn="tl">
                    <a:srgbClr val="000000">
                      <a:alpha val="43137"/>
                    </a:srgbClr>
                  </a:outerShdw>
                </a:effectLst>
              </a:rPr>
              <a:t>BETEKENIS</a:t>
            </a:r>
            <a:r>
              <a:rPr lang="en-ZA" sz="2800" b="1" dirty="0" smtClean="0">
                <a:solidFill>
                  <a:schemeClr val="accent2">
                    <a:lumMod val="75000"/>
                  </a:schemeClr>
                </a:solidFill>
                <a:effectLst>
                  <a:outerShdw blurRad="38100" dist="38100" dir="2700000" algn="tl">
                    <a:srgbClr val="000000">
                      <a:alpha val="43137"/>
                    </a:srgbClr>
                  </a:outerShdw>
                </a:effectLst>
              </a:rPr>
              <a:t> VAN </a:t>
            </a:r>
            <a:r>
              <a:rPr lang="en-ZA" sz="2800" b="1" dirty="0" smtClean="0">
                <a:solidFill>
                  <a:schemeClr val="accent2">
                    <a:lumMod val="75000"/>
                  </a:schemeClr>
                </a:solidFill>
                <a:effectLst>
                  <a:outerShdw blurRad="38100" dist="38100" dir="2700000" algn="tl">
                    <a:srgbClr val="000000">
                      <a:alpha val="43137"/>
                    </a:srgbClr>
                  </a:outerShdw>
                </a:effectLst>
              </a:rPr>
              <a:t>DIE</a:t>
            </a:r>
          </a:p>
          <a:p>
            <a:r>
              <a:rPr lang="en-ZA" sz="2800" b="1" dirty="0" err="1" smtClean="0">
                <a:solidFill>
                  <a:schemeClr val="accent2">
                    <a:lumMod val="75000"/>
                  </a:schemeClr>
                </a:solidFill>
                <a:effectLst>
                  <a:outerShdw blurRad="38100" dist="38100" dir="2700000" algn="tl">
                    <a:srgbClr val="000000">
                      <a:alpha val="43137"/>
                    </a:srgbClr>
                  </a:outerShdw>
                </a:effectLst>
              </a:rPr>
              <a:t>TABERNAKEL</a:t>
            </a:r>
            <a:endParaRPr lang="en-ZA" sz="2800" b="1" dirty="0" smtClean="0">
              <a:solidFill>
                <a:schemeClr val="accent2">
                  <a:lumMod val="75000"/>
                </a:schemeClr>
              </a:solidFill>
              <a:effectLst>
                <a:outerShdw blurRad="38100" dist="38100" dir="2700000" algn="tl">
                  <a:srgbClr val="000000">
                    <a:alpha val="43137"/>
                  </a:srgbClr>
                </a:outerShdw>
              </a:effectLst>
            </a:endParaRPr>
          </a:p>
          <a:p>
            <a:endParaRPr lang="en-ZA" sz="1200" b="1" dirty="0" smtClean="0">
              <a:solidFill>
                <a:schemeClr val="accent2">
                  <a:lumMod val="75000"/>
                </a:schemeClr>
              </a:solidFill>
              <a:effectLst>
                <a:outerShdw blurRad="38100" dist="38100" dir="2700000" algn="tl">
                  <a:srgbClr val="000000">
                    <a:alpha val="43137"/>
                  </a:srgbClr>
                </a:outerShdw>
              </a:effectLst>
            </a:endParaRPr>
          </a:p>
          <a:p>
            <a:r>
              <a:rPr lang="nl-NL" sz="2800" dirty="0" smtClean="0">
                <a:solidFill>
                  <a:srgbClr val="0070C0"/>
                </a:solidFill>
                <a:effectLst>
                  <a:outerShdw blurRad="38100" dist="38100" dir="2700000" algn="tl">
                    <a:srgbClr val="000000">
                      <a:alpha val="43137"/>
                    </a:srgbClr>
                  </a:outerShdw>
                </a:effectLst>
              </a:rPr>
              <a:t>Joh 14:6  </a:t>
            </a:r>
            <a:r>
              <a:rPr lang="nl-NL" sz="3600" dirty="0" smtClean="0">
                <a:solidFill>
                  <a:srgbClr val="003300"/>
                </a:solidFill>
                <a:effectLst>
                  <a:outerShdw blurRad="38100" dist="38100" dir="2700000" algn="tl">
                    <a:srgbClr val="000000">
                      <a:alpha val="43137"/>
                    </a:srgbClr>
                  </a:outerShdw>
                </a:effectLst>
              </a:rPr>
              <a:t>Jesus antwoord hom</a:t>
            </a:r>
            <a:r>
              <a:rPr lang="nl-NL" sz="3600" dirty="0" smtClean="0">
                <a:solidFill>
                  <a:srgbClr val="003300"/>
                </a:solidFill>
                <a:effectLst>
                  <a:outerShdw blurRad="38100" dist="38100" dir="2700000" algn="tl">
                    <a:srgbClr val="000000">
                      <a:alpha val="43137"/>
                    </a:srgbClr>
                  </a:outerShdw>
                </a:effectLst>
              </a:rPr>
              <a:t>:</a:t>
            </a:r>
          </a:p>
          <a:p>
            <a:r>
              <a:rPr lang="nl-NL" sz="3600" dirty="0" smtClean="0">
                <a:solidFill>
                  <a:srgbClr val="003300"/>
                </a:solidFill>
                <a:effectLst>
                  <a:outerShdw blurRad="38100" dist="38100" dir="2700000" algn="tl">
                    <a:srgbClr val="000000">
                      <a:alpha val="43137"/>
                    </a:srgbClr>
                  </a:outerShdw>
                </a:effectLst>
              </a:rPr>
              <a:t>Ek </a:t>
            </a:r>
            <a:r>
              <a:rPr lang="nl-NL" sz="3600" dirty="0" smtClean="0">
                <a:solidFill>
                  <a:srgbClr val="003300"/>
                </a:solidFill>
                <a:effectLst>
                  <a:outerShdw blurRad="38100" dist="38100" dir="2700000" algn="tl">
                    <a:srgbClr val="000000">
                      <a:alpha val="43137"/>
                    </a:srgbClr>
                  </a:outerShdw>
                </a:effectLst>
              </a:rPr>
              <a:t>is </a:t>
            </a:r>
            <a:r>
              <a:rPr lang="nl-NL" sz="3600" dirty="0" smtClean="0">
                <a:solidFill>
                  <a:srgbClr val="003300"/>
                </a:solidFill>
                <a:effectLst>
                  <a:outerShdw blurRad="38100" dist="38100" dir="2700000" algn="tl">
                    <a:srgbClr val="000000">
                      <a:alpha val="43137"/>
                    </a:srgbClr>
                  </a:outerShdw>
                </a:effectLst>
              </a:rPr>
              <a:t>die weg </a:t>
            </a:r>
            <a:r>
              <a:rPr lang="nl-NL" sz="3600" dirty="0" smtClean="0">
                <a:solidFill>
                  <a:srgbClr val="003300"/>
                </a:solidFill>
                <a:effectLst>
                  <a:outerShdw blurRad="38100" dist="38100" dir="2700000" algn="tl">
                    <a:srgbClr val="000000">
                      <a:alpha val="43137"/>
                    </a:srgbClr>
                  </a:outerShdw>
                </a:effectLst>
              </a:rPr>
              <a:t>en </a:t>
            </a:r>
            <a:r>
              <a:rPr lang="nl-NL" sz="3600" dirty="0" smtClean="0">
                <a:solidFill>
                  <a:srgbClr val="003300"/>
                </a:solidFill>
                <a:effectLst>
                  <a:outerShdw blurRad="38100" dist="38100" dir="2700000" algn="tl">
                    <a:srgbClr val="000000">
                      <a:alpha val="43137"/>
                    </a:srgbClr>
                  </a:outerShdw>
                </a:effectLst>
              </a:rPr>
              <a:t>die</a:t>
            </a:r>
          </a:p>
          <a:p>
            <a:r>
              <a:rPr lang="nl-NL" sz="3600" dirty="0" smtClean="0">
                <a:solidFill>
                  <a:srgbClr val="003300"/>
                </a:solidFill>
                <a:effectLst>
                  <a:outerShdw blurRad="38100" dist="38100" dir="2700000" algn="tl">
                    <a:srgbClr val="000000">
                      <a:alpha val="43137"/>
                    </a:srgbClr>
                  </a:outerShdw>
                </a:effectLst>
              </a:rPr>
              <a:t>waarheid </a:t>
            </a:r>
            <a:r>
              <a:rPr lang="nl-NL" sz="3600" dirty="0" smtClean="0">
                <a:solidFill>
                  <a:srgbClr val="003300"/>
                </a:solidFill>
                <a:effectLst>
                  <a:outerShdw blurRad="38100" dist="38100" dir="2700000" algn="tl">
                    <a:srgbClr val="000000">
                      <a:alpha val="43137"/>
                    </a:srgbClr>
                  </a:outerShdw>
                </a:effectLst>
              </a:rPr>
              <a:t>en die lewe;</a:t>
            </a:r>
          </a:p>
          <a:p>
            <a:r>
              <a:rPr lang="nl-NL" sz="3600" dirty="0" smtClean="0">
                <a:solidFill>
                  <a:srgbClr val="003300"/>
                </a:solidFill>
                <a:effectLst>
                  <a:outerShdw blurRad="38100" dist="38100" dir="2700000" algn="tl">
                    <a:srgbClr val="000000">
                      <a:alpha val="43137"/>
                    </a:srgbClr>
                  </a:outerShdw>
                </a:effectLst>
              </a:rPr>
              <a:t>niemand kom na die Vader</a:t>
            </a:r>
          </a:p>
          <a:p>
            <a:r>
              <a:rPr lang="nl-NL" sz="3600" dirty="0" smtClean="0">
                <a:solidFill>
                  <a:srgbClr val="003300"/>
                </a:solidFill>
                <a:effectLst>
                  <a:outerShdw blurRad="38100" dist="38100" dir="2700000" algn="tl">
                    <a:srgbClr val="000000">
                      <a:alpha val="43137"/>
                    </a:srgbClr>
                  </a:outerShdw>
                </a:effectLst>
              </a:rPr>
              <a:t>behalwe deur My nie.</a:t>
            </a:r>
            <a:endParaRPr lang="en-ZA" sz="3600" dirty="0" smtClean="0">
              <a:solidFill>
                <a:srgbClr val="003300"/>
              </a:solidFill>
              <a:effectLst>
                <a:outerShdw blurRad="38100" dist="38100" dir="2700000" algn="tl">
                  <a:srgbClr val="000000">
                    <a:alpha val="43137"/>
                  </a:srgbClr>
                </a:outerShdw>
              </a:effectLst>
            </a:endParaRPr>
          </a:p>
          <a:p>
            <a:endParaRPr lang="en-ZA" sz="1200" b="1" dirty="0" smtClean="0">
              <a:solidFill>
                <a:schemeClr val="accent2">
                  <a:lumMod val="75000"/>
                </a:schemeClr>
              </a:solidFill>
              <a:effectLst>
                <a:outerShdw blurRad="38100" dist="38100" dir="2700000" algn="tl">
                  <a:srgbClr val="000000">
                    <a:alpha val="43137"/>
                  </a:srgbClr>
                </a:outerShdw>
              </a:effectLst>
            </a:endParaRPr>
          </a:p>
        </p:txBody>
      </p:sp>
      <p:sp>
        <p:nvSpPr>
          <p:cNvPr id="14" name="Rectangle 13"/>
          <p:cNvSpPr/>
          <p:nvPr/>
        </p:nvSpPr>
        <p:spPr>
          <a:xfrm>
            <a:off x="7239000" y="1676400"/>
            <a:ext cx="609600" cy="381000"/>
          </a:xfrm>
          <a:prstGeom prst="rect">
            <a:avLst/>
          </a:prstGeom>
          <a:blipFill dpi="0" rotWithShape="1">
            <a:blip r:embed="rId2"/>
            <a:srcRect/>
            <a:tile tx="0" ty="0" sx="100000" sy="100000" flip="none" algn="tl"/>
          </a:blip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5" name="Rectangle 14"/>
          <p:cNvSpPr/>
          <p:nvPr/>
        </p:nvSpPr>
        <p:spPr>
          <a:xfrm>
            <a:off x="7239000" y="2057400"/>
            <a:ext cx="609600" cy="914400"/>
          </a:xfrm>
          <a:prstGeom prst="rect">
            <a:avLst/>
          </a:prstGeom>
          <a:blipFill dpi="0" rotWithShape="1">
            <a:blip r:embed="rId2">
              <a:alphaModFix amt="68000"/>
            </a:blip>
            <a:srcRect/>
            <a:tile tx="0" ty="0" sx="100000" sy="100000" flip="none" algn="tl"/>
          </a:blip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3" name="Rectangle 12"/>
          <p:cNvSpPr/>
          <p:nvPr/>
        </p:nvSpPr>
        <p:spPr>
          <a:xfrm>
            <a:off x="6553200" y="3276600"/>
            <a:ext cx="1981200" cy="3048000"/>
          </a:xfrm>
          <a:prstGeom prst="rect">
            <a:avLst/>
          </a:prstGeom>
          <a:blipFill dpi="0" rotWithShape="1">
            <a:blip r:embed="rId2">
              <a:alphaModFix amt="49000"/>
            </a:blip>
            <a:srcRect/>
            <a:tile tx="0" ty="0" sx="100000" sy="100000" flip="none" algn="tl"/>
          </a:blip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Frame 8"/>
          <p:cNvSpPr/>
          <p:nvPr/>
        </p:nvSpPr>
        <p:spPr>
          <a:xfrm>
            <a:off x="6172200" y="990600"/>
            <a:ext cx="2743200" cy="5715000"/>
          </a:xfrm>
          <a:prstGeom prst="frame">
            <a:avLst/>
          </a:prstGeom>
          <a:blipFill dpi="0" rotWithShape="1">
            <a:blip r:embed="rId2">
              <a:alphaModFix amt="47000"/>
            </a:blip>
            <a:srcRect/>
            <a:tile tx="0" ty="0" sx="100000" sy="100000" flip="none" algn="tl"/>
          </a:blip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sp>
        <p:nvSpPr>
          <p:cNvPr id="8" name="Wave 7"/>
          <p:cNvSpPr/>
          <p:nvPr/>
        </p:nvSpPr>
        <p:spPr>
          <a:xfrm>
            <a:off x="0" y="609600"/>
            <a:ext cx="9144000" cy="76200"/>
          </a:xfrm>
          <a:prstGeom prst="wave">
            <a:avLst/>
          </a:prstGeom>
          <a:blipFill>
            <a:blip r:embed="rId2"/>
            <a:tile tx="0" ty="0" sx="100000" sy="100000" flip="none" algn="tl"/>
          </a:blipFill>
          <a:effectLst>
            <a:outerShdw blurRad="50800" dist="50800" dir="5400000" algn="ctr" rotWithShape="0">
              <a:schemeClr val="tx1">
                <a:lumMod val="95000"/>
                <a:lumOff val="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0" name="TextBox 9"/>
          <p:cNvSpPr txBox="1"/>
          <p:nvPr/>
        </p:nvSpPr>
        <p:spPr>
          <a:xfrm>
            <a:off x="520824" y="68431"/>
            <a:ext cx="4267200" cy="1200329"/>
          </a:xfrm>
          <a:prstGeom prst="rect">
            <a:avLst/>
          </a:prstGeom>
          <a:noFill/>
        </p:spPr>
        <p:txBody>
          <a:bodyPr wrap="square" rtlCol="0">
            <a:spAutoFit/>
          </a:bodyPr>
          <a:lstStyle/>
          <a:p>
            <a:r>
              <a:rPr lang="en-US" sz="3600" b="1" dirty="0" smtClean="0">
                <a:solidFill>
                  <a:srgbClr val="003300"/>
                </a:solidFill>
                <a:effectLst>
                  <a:outerShdw blurRad="38100" dist="38100" dir="2700000" algn="tl">
                    <a:srgbClr val="000000">
                      <a:alpha val="43137"/>
                    </a:srgbClr>
                  </a:outerShdw>
                </a:effectLst>
              </a:rPr>
              <a:t>TABERNAKEL</a:t>
            </a:r>
          </a:p>
          <a:p>
            <a:endParaRPr lang="en-ZA" sz="3600" dirty="0">
              <a:effectLst>
                <a:outerShdw blurRad="38100" dist="38100" dir="2700000" algn="tl">
                  <a:srgbClr val="000000">
                    <a:alpha val="43137"/>
                  </a:srgbClr>
                </a:outerShdw>
              </a:effectLst>
            </a:endParaRPr>
          </a:p>
        </p:txBody>
      </p:sp>
      <p:sp>
        <p:nvSpPr>
          <p:cNvPr id="12" name="Flowchart: Process 11"/>
          <p:cNvSpPr/>
          <p:nvPr/>
        </p:nvSpPr>
        <p:spPr>
          <a:xfrm>
            <a:off x="7239000" y="6324600"/>
            <a:ext cx="685800" cy="381000"/>
          </a:xfrm>
          <a:prstGeom prst="flowChartProcess">
            <a:avLst/>
          </a:prstGeom>
          <a:blipFill dpi="0" rotWithShape="1">
            <a:blip r:embed="rId2">
              <a:alphaModFix amt="90000"/>
            </a:blip>
            <a:srcRect/>
            <a:tile tx="0" ty="0" sx="100000" sy="100000" flip="none" algn="tl"/>
          </a:blip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pic>
        <p:nvPicPr>
          <p:cNvPr id="4098" name="Picture 2" descr="https://encrypted-tbn2.gstatic.com/images?q=tbn:ANd9GcS3qS7bdGk8YgRKCj6EQ3_xOFxzr6YHcLvwF9k_Ib_Cl-PEpYfGVQ">
            <a:hlinkClick r:id="rId3"/>
          </p:cNvPr>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rot="5400000">
            <a:off x="4572000" y="5257800"/>
            <a:ext cx="1457325" cy="1457325"/>
          </a:xfrm>
          <a:prstGeom prst="rect">
            <a:avLst/>
          </a:prstGeom>
          <a:noFill/>
        </p:spPr>
      </p:pic>
      <p:sp>
        <p:nvSpPr>
          <p:cNvPr id="23" name="TextBox 22"/>
          <p:cNvSpPr txBox="1"/>
          <p:nvPr/>
        </p:nvSpPr>
        <p:spPr>
          <a:xfrm>
            <a:off x="3676118" y="2926685"/>
            <a:ext cx="1183914" cy="646331"/>
          </a:xfrm>
          <a:prstGeom prst="rect">
            <a:avLst/>
          </a:prstGeom>
          <a:noFill/>
        </p:spPr>
        <p:txBody>
          <a:bodyPr wrap="none" rtlCol="0">
            <a:spAutoFit/>
          </a:bodyPr>
          <a:lstStyle/>
          <a:p>
            <a:r>
              <a:rPr lang="nl-NL" sz="3600" b="1" dirty="0" smtClean="0">
                <a:solidFill>
                  <a:srgbClr val="FFFF00"/>
                </a:solidFill>
                <a:effectLst>
                  <a:outerShdw blurRad="38100" dist="38100" dir="2700000" algn="tl">
                    <a:srgbClr val="000000">
                      <a:alpha val="43137"/>
                    </a:srgbClr>
                  </a:outerShdw>
                </a:effectLst>
              </a:rPr>
              <a:t>Lewe</a:t>
            </a:r>
            <a:endParaRPr lang="en-ZA" sz="3600" b="1" dirty="0" smtClean="0">
              <a:solidFill>
                <a:srgbClr val="FFFF00"/>
              </a:solidFill>
              <a:effectLst>
                <a:outerShdw blurRad="38100" dist="38100" dir="2700000" algn="tl">
                  <a:srgbClr val="000000">
                    <a:alpha val="43137"/>
                  </a:srgbClr>
                </a:outerShdw>
              </a:effectLst>
            </a:endParaRPr>
          </a:p>
        </p:txBody>
      </p:sp>
      <p:sp>
        <p:nvSpPr>
          <p:cNvPr id="27" name="TextBox 26"/>
          <p:cNvSpPr txBox="1"/>
          <p:nvPr/>
        </p:nvSpPr>
        <p:spPr>
          <a:xfrm>
            <a:off x="2195736" y="2348880"/>
            <a:ext cx="977768" cy="646331"/>
          </a:xfrm>
          <a:prstGeom prst="rect">
            <a:avLst/>
          </a:prstGeom>
          <a:noFill/>
        </p:spPr>
        <p:txBody>
          <a:bodyPr wrap="none" rtlCol="0">
            <a:spAutoFit/>
          </a:bodyPr>
          <a:lstStyle/>
          <a:p>
            <a:r>
              <a:rPr lang="nl-NL" sz="3600" b="1" dirty="0" smtClean="0">
                <a:solidFill>
                  <a:srgbClr val="FFFF00"/>
                </a:solidFill>
                <a:effectLst>
                  <a:outerShdw blurRad="38100" dist="38100" dir="2700000" algn="tl">
                    <a:srgbClr val="000000">
                      <a:alpha val="43137"/>
                    </a:srgbClr>
                  </a:outerShdw>
                </a:effectLst>
              </a:rPr>
              <a:t>weg</a:t>
            </a:r>
            <a:endParaRPr lang="en-ZA" sz="3600" b="1" dirty="0">
              <a:solidFill>
                <a:srgbClr val="FFFF00"/>
              </a:solidFill>
            </a:endParaRPr>
          </a:p>
        </p:txBody>
      </p:sp>
      <p:sp>
        <p:nvSpPr>
          <p:cNvPr id="29" name="TextBox 28"/>
          <p:cNvSpPr txBox="1"/>
          <p:nvPr/>
        </p:nvSpPr>
        <p:spPr>
          <a:xfrm>
            <a:off x="209423" y="2926685"/>
            <a:ext cx="1986313" cy="646331"/>
          </a:xfrm>
          <a:prstGeom prst="rect">
            <a:avLst/>
          </a:prstGeom>
          <a:noFill/>
        </p:spPr>
        <p:txBody>
          <a:bodyPr wrap="none" rtlCol="0">
            <a:spAutoFit/>
          </a:bodyPr>
          <a:lstStyle/>
          <a:p>
            <a:r>
              <a:rPr lang="nl-NL" sz="3600" b="1" dirty="0" smtClean="0">
                <a:solidFill>
                  <a:srgbClr val="FFFF00"/>
                </a:solidFill>
                <a:effectLst>
                  <a:outerShdw blurRad="38100" dist="38100" dir="2700000" algn="tl">
                    <a:srgbClr val="000000">
                      <a:alpha val="43137"/>
                    </a:srgbClr>
                  </a:outerShdw>
                </a:effectLst>
              </a:rPr>
              <a:t>waarheid</a:t>
            </a:r>
            <a:endParaRPr lang="en-ZA" sz="3600" b="1" dirty="0" smtClean="0">
              <a:solidFill>
                <a:srgbClr val="FFFF00"/>
              </a:solidFill>
              <a:effectLst>
                <a:outerShdw blurRad="38100" dist="38100" dir="2700000" algn="tl">
                  <a:srgbClr val="000000">
                    <a:alpha val="43137"/>
                  </a:srgbClr>
                </a:outerShdw>
              </a:effectLst>
            </a:endParaRPr>
          </a:p>
        </p:txBody>
      </p:sp>
      <p:sp>
        <p:nvSpPr>
          <p:cNvPr id="18" name="Lightning Bolt 17"/>
          <p:cNvSpPr/>
          <p:nvPr/>
        </p:nvSpPr>
        <p:spPr>
          <a:xfrm rot="20744932">
            <a:off x="6749964" y="6084449"/>
            <a:ext cx="1728192" cy="360040"/>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9" name="Lightning Bolt 18"/>
          <p:cNvSpPr/>
          <p:nvPr/>
        </p:nvSpPr>
        <p:spPr>
          <a:xfrm rot="20744932">
            <a:off x="6902364" y="2717767"/>
            <a:ext cx="1728192" cy="360040"/>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5" name="TextBox 24"/>
          <p:cNvSpPr txBox="1"/>
          <p:nvPr/>
        </p:nvSpPr>
        <p:spPr>
          <a:xfrm>
            <a:off x="6553200" y="2743200"/>
            <a:ext cx="2048318" cy="646331"/>
          </a:xfrm>
          <a:prstGeom prst="rect">
            <a:avLst/>
          </a:prstGeom>
          <a:noFill/>
        </p:spPr>
        <p:txBody>
          <a:bodyPr wrap="none" rtlCol="0">
            <a:spAutoFit/>
          </a:bodyPr>
          <a:lstStyle/>
          <a:p>
            <a:r>
              <a:rPr lang="nl-NL" sz="3600" b="1" dirty="0" smtClean="0">
                <a:solidFill>
                  <a:srgbClr val="FFFF00"/>
                </a:solidFill>
                <a:effectLst>
                  <a:outerShdw blurRad="38100" dist="38100" dir="2700000" algn="tl">
                    <a:srgbClr val="000000">
                      <a:alpha val="43137"/>
                    </a:srgbClr>
                  </a:outerShdw>
                </a:effectLst>
              </a:rPr>
              <a:t>Waarheid</a:t>
            </a:r>
            <a:endParaRPr lang="en-ZA" sz="3600" b="1" dirty="0" smtClean="0">
              <a:solidFill>
                <a:srgbClr val="FFFF00"/>
              </a:solidFill>
              <a:effectLst>
                <a:outerShdw blurRad="38100" dist="38100" dir="2700000" algn="tl">
                  <a:srgbClr val="000000">
                    <a:alpha val="43137"/>
                  </a:srgbClr>
                </a:outerShdw>
              </a:effectLst>
            </a:endParaRPr>
          </a:p>
        </p:txBody>
      </p:sp>
      <p:sp>
        <p:nvSpPr>
          <p:cNvPr id="28" name="TextBox 27"/>
          <p:cNvSpPr txBox="1"/>
          <p:nvPr/>
        </p:nvSpPr>
        <p:spPr>
          <a:xfrm>
            <a:off x="7010400" y="6135469"/>
            <a:ext cx="1038618" cy="646331"/>
          </a:xfrm>
          <a:prstGeom prst="rect">
            <a:avLst/>
          </a:prstGeom>
          <a:noFill/>
        </p:spPr>
        <p:txBody>
          <a:bodyPr wrap="none" rtlCol="0">
            <a:spAutoFit/>
          </a:bodyPr>
          <a:lstStyle/>
          <a:p>
            <a:r>
              <a:rPr lang="nl-NL" sz="3600" b="1" dirty="0" smtClean="0">
                <a:solidFill>
                  <a:srgbClr val="FFFF00"/>
                </a:solidFill>
                <a:effectLst>
                  <a:outerShdw blurRad="38100" dist="38100" dir="2700000" algn="tl">
                    <a:srgbClr val="000000">
                      <a:alpha val="43137"/>
                    </a:srgbClr>
                  </a:outerShdw>
                </a:effectLst>
              </a:rPr>
              <a:t>Weg</a:t>
            </a:r>
            <a:endParaRPr lang="en-ZA" sz="3600" b="1" dirty="0">
              <a:solidFill>
                <a:srgbClr val="FFFF00"/>
              </a:solidFill>
            </a:endParaRPr>
          </a:p>
        </p:txBody>
      </p:sp>
      <p:sp>
        <p:nvSpPr>
          <p:cNvPr id="20" name="Lightning Bolt 19"/>
          <p:cNvSpPr/>
          <p:nvPr/>
        </p:nvSpPr>
        <p:spPr>
          <a:xfrm rot="20744932">
            <a:off x="6749965" y="1907985"/>
            <a:ext cx="1728192" cy="360040"/>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0" name="TextBox 29"/>
          <p:cNvSpPr txBox="1"/>
          <p:nvPr/>
        </p:nvSpPr>
        <p:spPr>
          <a:xfrm>
            <a:off x="6919048" y="1868269"/>
            <a:ext cx="1183914" cy="646331"/>
          </a:xfrm>
          <a:prstGeom prst="rect">
            <a:avLst/>
          </a:prstGeom>
          <a:noFill/>
        </p:spPr>
        <p:txBody>
          <a:bodyPr wrap="none" rtlCol="0">
            <a:spAutoFit/>
          </a:bodyPr>
          <a:lstStyle/>
          <a:p>
            <a:r>
              <a:rPr lang="nl-NL" sz="3600" b="1" dirty="0" smtClean="0">
                <a:solidFill>
                  <a:srgbClr val="FFFF00"/>
                </a:solidFill>
                <a:effectLst>
                  <a:outerShdw blurRad="38100" dist="38100" dir="2700000" algn="tl">
                    <a:srgbClr val="000000">
                      <a:alpha val="43137"/>
                    </a:srgbClr>
                  </a:outerShdw>
                </a:effectLst>
              </a:rPr>
              <a:t>Lewe</a:t>
            </a:r>
            <a:endParaRPr lang="en-ZA" sz="3600" b="1" dirty="0" smtClean="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9" presetClass="entr" presetSubtype="0" decel="10000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p:cTn id="19" dur="500" fill="hold"/>
                                        <p:tgtEl>
                                          <p:spTgt spid="27"/>
                                        </p:tgtEl>
                                        <p:attrNameLst>
                                          <p:attrName>ppt_w</p:attrName>
                                        </p:attrNameLst>
                                      </p:cBhvr>
                                      <p:tavLst>
                                        <p:tav tm="0">
                                          <p:val>
                                            <p:fltVal val="0"/>
                                          </p:val>
                                        </p:tav>
                                        <p:tav tm="100000">
                                          <p:val>
                                            <p:strVal val="#ppt_w"/>
                                          </p:val>
                                        </p:tav>
                                      </p:tavLst>
                                    </p:anim>
                                    <p:anim calcmode="lin" valueType="num">
                                      <p:cBhvr>
                                        <p:cTn id="20" dur="500" fill="hold"/>
                                        <p:tgtEl>
                                          <p:spTgt spid="27"/>
                                        </p:tgtEl>
                                        <p:attrNameLst>
                                          <p:attrName>ppt_h</p:attrName>
                                        </p:attrNameLst>
                                      </p:cBhvr>
                                      <p:tavLst>
                                        <p:tav tm="0">
                                          <p:val>
                                            <p:fltVal val="0"/>
                                          </p:val>
                                        </p:tav>
                                        <p:tav tm="100000">
                                          <p:val>
                                            <p:strVal val="#ppt_h"/>
                                          </p:val>
                                        </p:tav>
                                      </p:tavLst>
                                    </p:anim>
                                    <p:anim calcmode="lin" valueType="num">
                                      <p:cBhvr>
                                        <p:cTn id="21" dur="500" fill="hold"/>
                                        <p:tgtEl>
                                          <p:spTgt spid="27"/>
                                        </p:tgtEl>
                                        <p:attrNameLst>
                                          <p:attrName>style.rotation</p:attrName>
                                        </p:attrNameLst>
                                      </p:cBhvr>
                                      <p:tavLst>
                                        <p:tav tm="0">
                                          <p:val>
                                            <p:fltVal val="360"/>
                                          </p:val>
                                        </p:tav>
                                        <p:tav tm="100000">
                                          <p:val>
                                            <p:fltVal val="0"/>
                                          </p:val>
                                        </p:tav>
                                      </p:tavLst>
                                    </p:anim>
                                    <p:animEffect transition="in" filter="fade">
                                      <p:cBhvr>
                                        <p:cTn id="22" dur="500"/>
                                        <p:tgtEl>
                                          <p:spTgt spid="27"/>
                                        </p:tgtEl>
                                      </p:cBhvr>
                                    </p:animEffect>
                                  </p:childTnLst>
                                </p:cTn>
                              </p:par>
                              <p:par>
                                <p:cTn id="23" presetID="26"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down)">
                                      <p:cBhvr>
                                        <p:cTn id="25" dur="580">
                                          <p:stCondLst>
                                            <p:cond delay="0"/>
                                          </p:stCondLst>
                                        </p:cTn>
                                        <p:tgtEl>
                                          <p:spTgt spid="28"/>
                                        </p:tgtEl>
                                      </p:cBhvr>
                                    </p:animEffect>
                                    <p:anim calcmode="lin" valueType="num">
                                      <p:cBhvr>
                                        <p:cTn id="26"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31" dur="26">
                                          <p:stCondLst>
                                            <p:cond delay="650"/>
                                          </p:stCondLst>
                                        </p:cTn>
                                        <p:tgtEl>
                                          <p:spTgt spid="28"/>
                                        </p:tgtEl>
                                      </p:cBhvr>
                                      <p:to x="100000" y="60000"/>
                                    </p:animScale>
                                    <p:animScale>
                                      <p:cBhvr>
                                        <p:cTn id="32" dur="166" decel="50000">
                                          <p:stCondLst>
                                            <p:cond delay="676"/>
                                          </p:stCondLst>
                                        </p:cTn>
                                        <p:tgtEl>
                                          <p:spTgt spid="28"/>
                                        </p:tgtEl>
                                      </p:cBhvr>
                                      <p:to x="100000" y="100000"/>
                                    </p:animScale>
                                    <p:animScale>
                                      <p:cBhvr>
                                        <p:cTn id="33" dur="26">
                                          <p:stCondLst>
                                            <p:cond delay="1312"/>
                                          </p:stCondLst>
                                        </p:cTn>
                                        <p:tgtEl>
                                          <p:spTgt spid="28"/>
                                        </p:tgtEl>
                                      </p:cBhvr>
                                      <p:to x="100000" y="80000"/>
                                    </p:animScale>
                                    <p:animScale>
                                      <p:cBhvr>
                                        <p:cTn id="34" dur="166" decel="50000">
                                          <p:stCondLst>
                                            <p:cond delay="1338"/>
                                          </p:stCondLst>
                                        </p:cTn>
                                        <p:tgtEl>
                                          <p:spTgt spid="28"/>
                                        </p:tgtEl>
                                      </p:cBhvr>
                                      <p:to x="100000" y="100000"/>
                                    </p:animScale>
                                    <p:animScale>
                                      <p:cBhvr>
                                        <p:cTn id="35" dur="26">
                                          <p:stCondLst>
                                            <p:cond delay="1642"/>
                                          </p:stCondLst>
                                        </p:cTn>
                                        <p:tgtEl>
                                          <p:spTgt spid="28"/>
                                        </p:tgtEl>
                                      </p:cBhvr>
                                      <p:to x="100000" y="90000"/>
                                    </p:animScale>
                                    <p:animScale>
                                      <p:cBhvr>
                                        <p:cTn id="36" dur="166" decel="50000">
                                          <p:stCondLst>
                                            <p:cond delay="1668"/>
                                          </p:stCondLst>
                                        </p:cTn>
                                        <p:tgtEl>
                                          <p:spTgt spid="28"/>
                                        </p:tgtEl>
                                      </p:cBhvr>
                                      <p:to x="100000" y="100000"/>
                                    </p:animScale>
                                    <p:animScale>
                                      <p:cBhvr>
                                        <p:cTn id="37" dur="26">
                                          <p:stCondLst>
                                            <p:cond delay="1808"/>
                                          </p:stCondLst>
                                        </p:cTn>
                                        <p:tgtEl>
                                          <p:spTgt spid="28"/>
                                        </p:tgtEl>
                                      </p:cBhvr>
                                      <p:to x="100000" y="95000"/>
                                    </p:animScale>
                                    <p:animScale>
                                      <p:cBhvr>
                                        <p:cTn id="38" dur="166" decel="50000">
                                          <p:stCondLst>
                                            <p:cond delay="1834"/>
                                          </p:stCondLst>
                                        </p:cTn>
                                        <p:tgtEl>
                                          <p:spTgt spid="28"/>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9" presetClass="entr" presetSubtype="0" decel="10000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anim calcmode="lin" valueType="num">
                                      <p:cBhvr>
                                        <p:cTn id="43" dur="500" fill="hold"/>
                                        <p:tgtEl>
                                          <p:spTgt spid="29"/>
                                        </p:tgtEl>
                                        <p:attrNameLst>
                                          <p:attrName>ppt_w</p:attrName>
                                        </p:attrNameLst>
                                      </p:cBhvr>
                                      <p:tavLst>
                                        <p:tav tm="0">
                                          <p:val>
                                            <p:fltVal val="0"/>
                                          </p:val>
                                        </p:tav>
                                        <p:tav tm="100000">
                                          <p:val>
                                            <p:strVal val="#ppt_w"/>
                                          </p:val>
                                        </p:tav>
                                      </p:tavLst>
                                    </p:anim>
                                    <p:anim calcmode="lin" valueType="num">
                                      <p:cBhvr>
                                        <p:cTn id="44" dur="500" fill="hold"/>
                                        <p:tgtEl>
                                          <p:spTgt spid="29"/>
                                        </p:tgtEl>
                                        <p:attrNameLst>
                                          <p:attrName>ppt_h</p:attrName>
                                        </p:attrNameLst>
                                      </p:cBhvr>
                                      <p:tavLst>
                                        <p:tav tm="0">
                                          <p:val>
                                            <p:fltVal val="0"/>
                                          </p:val>
                                        </p:tav>
                                        <p:tav tm="100000">
                                          <p:val>
                                            <p:strVal val="#ppt_h"/>
                                          </p:val>
                                        </p:tav>
                                      </p:tavLst>
                                    </p:anim>
                                    <p:anim calcmode="lin" valueType="num">
                                      <p:cBhvr>
                                        <p:cTn id="45" dur="500" fill="hold"/>
                                        <p:tgtEl>
                                          <p:spTgt spid="29"/>
                                        </p:tgtEl>
                                        <p:attrNameLst>
                                          <p:attrName>style.rotation</p:attrName>
                                        </p:attrNameLst>
                                      </p:cBhvr>
                                      <p:tavLst>
                                        <p:tav tm="0">
                                          <p:val>
                                            <p:fltVal val="360"/>
                                          </p:val>
                                        </p:tav>
                                        <p:tav tm="100000">
                                          <p:val>
                                            <p:fltVal val="0"/>
                                          </p:val>
                                        </p:tav>
                                      </p:tavLst>
                                    </p:anim>
                                    <p:animEffect transition="in" filter="fade">
                                      <p:cBhvr>
                                        <p:cTn id="46" dur="500"/>
                                        <p:tgtEl>
                                          <p:spTgt spid="29"/>
                                        </p:tgtEl>
                                      </p:cBhvr>
                                    </p:animEffect>
                                  </p:childTnLst>
                                </p:cTn>
                              </p:par>
                              <p:par>
                                <p:cTn id="47" presetID="26" presetClass="entr" presetSubtype="0" fill="hold" grpId="0" nodeType="with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wipe(down)">
                                      <p:cBhvr>
                                        <p:cTn id="49" dur="580">
                                          <p:stCondLst>
                                            <p:cond delay="0"/>
                                          </p:stCondLst>
                                        </p:cTn>
                                        <p:tgtEl>
                                          <p:spTgt spid="25"/>
                                        </p:tgtEl>
                                      </p:cBhvr>
                                    </p:animEffect>
                                    <p:anim calcmode="lin" valueType="num">
                                      <p:cBhvr>
                                        <p:cTn id="50"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55" dur="26">
                                          <p:stCondLst>
                                            <p:cond delay="650"/>
                                          </p:stCondLst>
                                        </p:cTn>
                                        <p:tgtEl>
                                          <p:spTgt spid="25"/>
                                        </p:tgtEl>
                                      </p:cBhvr>
                                      <p:to x="100000" y="60000"/>
                                    </p:animScale>
                                    <p:animScale>
                                      <p:cBhvr>
                                        <p:cTn id="56" dur="166" decel="50000">
                                          <p:stCondLst>
                                            <p:cond delay="676"/>
                                          </p:stCondLst>
                                        </p:cTn>
                                        <p:tgtEl>
                                          <p:spTgt spid="25"/>
                                        </p:tgtEl>
                                      </p:cBhvr>
                                      <p:to x="100000" y="100000"/>
                                    </p:animScale>
                                    <p:animScale>
                                      <p:cBhvr>
                                        <p:cTn id="57" dur="26">
                                          <p:stCondLst>
                                            <p:cond delay="1312"/>
                                          </p:stCondLst>
                                        </p:cTn>
                                        <p:tgtEl>
                                          <p:spTgt spid="25"/>
                                        </p:tgtEl>
                                      </p:cBhvr>
                                      <p:to x="100000" y="80000"/>
                                    </p:animScale>
                                    <p:animScale>
                                      <p:cBhvr>
                                        <p:cTn id="58" dur="166" decel="50000">
                                          <p:stCondLst>
                                            <p:cond delay="1338"/>
                                          </p:stCondLst>
                                        </p:cTn>
                                        <p:tgtEl>
                                          <p:spTgt spid="25"/>
                                        </p:tgtEl>
                                      </p:cBhvr>
                                      <p:to x="100000" y="100000"/>
                                    </p:animScale>
                                    <p:animScale>
                                      <p:cBhvr>
                                        <p:cTn id="59" dur="26">
                                          <p:stCondLst>
                                            <p:cond delay="1642"/>
                                          </p:stCondLst>
                                        </p:cTn>
                                        <p:tgtEl>
                                          <p:spTgt spid="25"/>
                                        </p:tgtEl>
                                      </p:cBhvr>
                                      <p:to x="100000" y="90000"/>
                                    </p:animScale>
                                    <p:animScale>
                                      <p:cBhvr>
                                        <p:cTn id="60" dur="166" decel="50000">
                                          <p:stCondLst>
                                            <p:cond delay="1668"/>
                                          </p:stCondLst>
                                        </p:cTn>
                                        <p:tgtEl>
                                          <p:spTgt spid="25"/>
                                        </p:tgtEl>
                                      </p:cBhvr>
                                      <p:to x="100000" y="100000"/>
                                    </p:animScale>
                                    <p:animScale>
                                      <p:cBhvr>
                                        <p:cTn id="61" dur="26">
                                          <p:stCondLst>
                                            <p:cond delay="1808"/>
                                          </p:stCondLst>
                                        </p:cTn>
                                        <p:tgtEl>
                                          <p:spTgt spid="25"/>
                                        </p:tgtEl>
                                      </p:cBhvr>
                                      <p:to x="100000" y="95000"/>
                                    </p:animScale>
                                    <p:animScale>
                                      <p:cBhvr>
                                        <p:cTn id="62" dur="166" decel="50000">
                                          <p:stCondLst>
                                            <p:cond delay="1834"/>
                                          </p:stCondLst>
                                        </p:cTn>
                                        <p:tgtEl>
                                          <p:spTgt spid="25"/>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49" presetClass="entr" presetSubtype="0" decel="100000"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anim calcmode="lin" valueType="num">
                                      <p:cBhvr>
                                        <p:cTn id="67" dur="500" fill="hold"/>
                                        <p:tgtEl>
                                          <p:spTgt spid="23"/>
                                        </p:tgtEl>
                                        <p:attrNameLst>
                                          <p:attrName>ppt_w</p:attrName>
                                        </p:attrNameLst>
                                      </p:cBhvr>
                                      <p:tavLst>
                                        <p:tav tm="0">
                                          <p:val>
                                            <p:fltVal val="0"/>
                                          </p:val>
                                        </p:tav>
                                        <p:tav tm="100000">
                                          <p:val>
                                            <p:strVal val="#ppt_w"/>
                                          </p:val>
                                        </p:tav>
                                      </p:tavLst>
                                    </p:anim>
                                    <p:anim calcmode="lin" valueType="num">
                                      <p:cBhvr>
                                        <p:cTn id="68" dur="500" fill="hold"/>
                                        <p:tgtEl>
                                          <p:spTgt spid="23"/>
                                        </p:tgtEl>
                                        <p:attrNameLst>
                                          <p:attrName>ppt_h</p:attrName>
                                        </p:attrNameLst>
                                      </p:cBhvr>
                                      <p:tavLst>
                                        <p:tav tm="0">
                                          <p:val>
                                            <p:fltVal val="0"/>
                                          </p:val>
                                        </p:tav>
                                        <p:tav tm="100000">
                                          <p:val>
                                            <p:strVal val="#ppt_h"/>
                                          </p:val>
                                        </p:tav>
                                      </p:tavLst>
                                    </p:anim>
                                    <p:anim calcmode="lin" valueType="num">
                                      <p:cBhvr>
                                        <p:cTn id="69" dur="500" fill="hold"/>
                                        <p:tgtEl>
                                          <p:spTgt spid="23"/>
                                        </p:tgtEl>
                                        <p:attrNameLst>
                                          <p:attrName>style.rotation</p:attrName>
                                        </p:attrNameLst>
                                      </p:cBhvr>
                                      <p:tavLst>
                                        <p:tav tm="0">
                                          <p:val>
                                            <p:fltVal val="360"/>
                                          </p:val>
                                        </p:tav>
                                        <p:tav tm="100000">
                                          <p:val>
                                            <p:fltVal val="0"/>
                                          </p:val>
                                        </p:tav>
                                      </p:tavLst>
                                    </p:anim>
                                    <p:animEffect transition="in" filter="fade">
                                      <p:cBhvr>
                                        <p:cTn id="70" dur="500"/>
                                        <p:tgtEl>
                                          <p:spTgt spid="23"/>
                                        </p:tgtEl>
                                      </p:cBhvr>
                                    </p:animEffect>
                                  </p:childTnLst>
                                </p:cTn>
                              </p:par>
                              <p:par>
                                <p:cTn id="71" presetID="26" presetClass="entr" presetSubtype="0" fill="hold" grpId="0" nodeType="withEffect">
                                  <p:stCondLst>
                                    <p:cond delay="0"/>
                                  </p:stCondLst>
                                  <p:childTnLst>
                                    <p:set>
                                      <p:cBhvr>
                                        <p:cTn id="72" dur="1" fill="hold">
                                          <p:stCondLst>
                                            <p:cond delay="0"/>
                                          </p:stCondLst>
                                        </p:cTn>
                                        <p:tgtEl>
                                          <p:spTgt spid="30"/>
                                        </p:tgtEl>
                                        <p:attrNameLst>
                                          <p:attrName>style.visibility</p:attrName>
                                        </p:attrNameLst>
                                      </p:cBhvr>
                                      <p:to>
                                        <p:strVal val="visible"/>
                                      </p:to>
                                    </p:set>
                                    <p:animEffect transition="in" filter="wipe(down)">
                                      <p:cBhvr>
                                        <p:cTn id="73" dur="580">
                                          <p:stCondLst>
                                            <p:cond delay="0"/>
                                          </p:stCondLst>
                                        </p:cTn>
                                        <p:tgtEl>
                                          <p:spTgt spid="30"/>
                                        </p:tgtEl>
                                      </p:cBhvr>
                                    </p:animEffect>
                                    <p:anim calcmode="lin" valueType="num">
                                      <p:cBhvr>
                                        <p:cTn id="74"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79" dur="26">
                                          <p:stCondLst>
                                            <p:cond delay="650"/>
                                          </p:stCondLst>
                                        </p:cTn>
                                        <p:tgtEl>
                                          <p:spTgt spid="30"/>
                                        </p:tgtEl>
                                      </p:cBhvr>
                                      <p:to x="100000" y="60000"/>
                                    </p:animScale>
                                    <p:animScale>
                                      <p:cBhvr>
                                        <p:cTn id="80" dur="166" decel="50000">
                                          <p:stCondLst>
                                            <p:cond delay="676"/>
                                          </p:stCondLst>
                                        </p:cTn>
                                        <p:tgtEl>
                                          <p:spTgt spid="30"/>
                                        </p:tgtEl>
                                      </p:cBhvr>
                                      <p:to x="100000" y="100000"/>
                                    </p:animScale>
                                    <p:animScale>
                                      <p:cBhvr>
                                        <p:cTn id="81" dur="26">
                                          <p:stCondLst>
                                            <p:cond delay="1312"/>
                                          </p:stCondLst>
                                        </p:cTn>
                                        <p:tgtEl>
                                          <p:spTgt spid="30"/>
                                        </p:tgtEl>
                                      </p:cBhvr>
                                      <p:to x="100000" y="80000"/>
                                    </p:animScale>
                                    <p:animScale>
                                      <p:cBhvr>
                                        <p:cTn id="82" dur="166" decel="50000">
                                          <p:stCondLst>
                                            <p:cond delay="1338"/>
                                          </p:stCondLst>
                                        </p:cTn>
                                        <p:tgtEl>
                                          <p:spTgt spid="30"/>
                                        </p:tgtEl>
                                      </p:cBhvr>
                                      <p:to x="100000" y="100000"/>
                                    </p:animScale>
                                    <p:animScale>
                                      <p:cBhvr>
                                        <p:cTn id="83" dur="26">
                                          <p:stCondLst>
                                            <p:cond delay="1642"/>
                                          </p:stCondLst>
                                        </p:cTn>
                                        <p:tgtEl>
                                          <p:spTgt spid="30"/>
                                        </p:tgtEl>
                                      </p:cBhvr>
                                      <p:to x="100000" y="90000"/>
                                    </p:animScale>
                                    <p:animScale>
                                      <p:cBhvr>
                                        <p:cTn id="84" dur="166" decel="50000">
                                          <p:stCondLst>
                                            <p:cond delay="1668"/>
                                          </p:stCondLst>
                                        </p:cTn>
                                        <p:tgtEl>
                                          <p:spTgt spid="30"/>
                                        </p:tgtEl>
                                      </p:cBhvr>
                                      <p:to x="100000" y="100000"/>
                                    </p:animScale>
                                    <p:animScale>
                                      <p:cBhvr>
                                        <p:cTn id="85" dur="26">
                                          <p:stCondLst>
                                            <p:cond delay="1808"/>
                                          </p:stCondLst>
                                        </p:cTn>
                                        <p:tgtEl>
                                          <p:spTgt spid="30"/>
                                        </p:tgtEl>
                                      </p:cBhvr>
                                      <p:to x="100000" y="95000"/>
                                    </p:animScale>
                                    <p:animScale>
                                      <p:cBhvr>
                                        <p:cTn id="86" dur="166" decel="50000">
                                          <p:stCondLst>
                                            <p:cond delay="1834"/>
                                          </p:stCondLst>
                                        </p:cTn>
                                        <p:tgtEl>
                                          <p:spTgt spid="3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7" grpId="0"/>
      <p:bldP spid="29" grpId="0"/>
      <p:bldP spid="25" grpId="0"/>
      <p:bldP spid="28"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51520" y="908720"/>
            <a:ext cx="8712968" cy="5867048"/>
          </a:xfrm>
          <a:effectLst/>
        </p:spPr>
        <p:txBody>
          <a:bodyPr>
            <a:noAutofit/>
          </a:bodyPr>
          <a:lstStyle/>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Gén 4:9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Toe sê die HERE vir Kain: Waar is jou broer Abel? En hy antwoord: Ek weet nie. Is ek my broer se wagter? </a:t>
            </a:r>
          </a:p>
          <a:p>
            <a:pPr marL="0" indent="0">
              <a:buNone/>
            </a:pPr>
            <a:r>
              <a:rPr lang="nl-NL"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Gén 4:10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Hy sê: Wat het jy gedoen? Die stem van die</a:t>
            </a:r>
            <a:r>
              <a:rPr lang="nl-NL"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bloed </a:t>
            </a:r>
            <a:r>
              <a:rPr lang="nl-NL"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van jou broer roep na My van die aarde af.</a:t>
            </a:r>
            <a:endParaRPr lang="en-ZA"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pic>
        <p:nvPicPr>
          <p:cNvPr id="19458" name="Picture 2" descr="C:\Users\vanzyl.j\Pictures\imagesCAD82V7H.jpg"/>
          <p:cNvPicPr>
            <a:picLocks noChangeAspect="1" noChangeArrowheads="1"/>
          </p:cNvPicPr>
          <p:nvPr/>
        </p:nvPicPr>
        <p:blipFill>
          <a:blip r:embed="rId2"/>
          <a:srcRect/>
          <a:stretch>
            <a:fillRect/>
          </a:stretch>
        </p:blipFill>
        <p:spPr bwMode="auto">
          <a:xfrm>
            <a:off x="4427984" y="3429000"/>
            <a:ext cx="2952328" cy="3284985"/>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0" presetClass="entr" presetSubtype="0" fill="hold" nodeType="withEffect">
                                  <p:stCondLst>
                                    <p:cond delay="0"/>
                                  </p:stCondLst>
                                  <p:childTnLst>
                                    <p:set>
                                      <p:cBhvr>
                                        <p:cTn id="10" dur="1" fill="hold">
                                          <p:stCondLst>
                                            <p:cond delay="0"/>
                                          </p:stCondLst>
                                        </p:cTn>
                                        <p:tgtEl>
                                          <p:spTgt spid="19458"/>
                                        </p:tgtEl>
                                        <p:attrNameLst>
                                          <p:attrName>style.visibility</p:attrName>
                                        </p:attrNameLst>
                                      </p:cBhvr>
                                      <p:to>
                                        <p:strVal val="visible"/>
                                      </p:to>
                                    </p:set>
                                    <p:animEffect transition="in" filter="fade">
                                      <p:cBhvr>
                                        <p:cTn id="11" dur="2000"/>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188640"/>
            <a:ext cx="9144000" cy="720080"/>
          </a:xfrm>
        </p:spPr>
        <p:txBody>
          <a:bodyPr>
            <a:normAutofit/>
          </a:bodyPr>
          <a:lstStyle/>
          <a:p>
            <a:pPr algn="l"/>
            <a:r>
              <a:rPr lang="en-ZA" sz="4000" b="1" dirty="0" err="1" smtClean="0">
                <a:solidFill>
                  <a:srgbClr val="631F1F"/>
                </a:solidFill>
                <a:effectLst>
                  <a:outerShdw blurRad="38100" dist="38100" dir="2700000" algn="tl">
                    <a:srgbClr val="000000">
                      <a:alpha val="43137"/>
                    </a:srgbClr>
                  </a:outerShdw>
                </a:effectLst>
              </a:rPr>
              <a:t>BLOED</a:t>
            </a:r>
            <a:endParaRPr lang="en-ZA"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08720"/>
            <a:ext cx="8229600" cy="5867048"/>
          </a:xfrm>
          <a:effectLst/>
        </p:spPr>
        <p:txBody>
          <a:bodyPr>
            <a:noAutofit/>
          </a:bodyPr>
          <a:lstStyle/>
          <a:p>
            <a:endPar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r>
              <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3600" b="1"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Gesprinkel</a:t>
            </a:r>
            <a:endPar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endPar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endPar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endPar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endPar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r>
              <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a:t>
            </a:r>
            <a:r>
              <a:rPr lang="en-ZA" sz="3600" b="1" dirty="0" err="1" smtClean="0">
                <a:solidFill>
                  <a:srgbClr val="003300"/>
                </a:solidFill>
                <a:effectLst>
                  <a:outerShdw blurRad="38100" dist="38100" dir="2700000" algn="tl">
                    <a:srgbClr val="000000">
                      <a:alpha val="43137"/>
                    </a:srgbClr>
                  </a:outerShdw>
                </a:effectLst>
                <a:latin typeface="Arial" pitchFamily="34" charset="0"/>
                <a:cs typeface="Arial" pitchFamily="34" charset="0"/>
              </a:rPr>
              <a:t>Gestort</a:t>
            </a:r>
            <a:endPar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endParaRPr lang="en-ZA" sz="3600" b="1"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pic>
        <p:nvPicPr>
          <p:cNvPr id="15362" name="Picture 2" descr="C:\Users\vanzyl.j\Pictures\imagesCAZ1WR8N.jpg"/>
          <p:cNvPicPr>
            <a:picLocks noChangeAspect="1" noChangeArrowheads="1"/>
          </p:cNvPicPr>
          <p:nvPr/>
        </p:nvPicPr>
        <p:blipFill>
          <a:blip r:embed="rId2"/>
          <a:srcRect/>
          <a:stretch>
            <a:fillRect/>
          </a:stretch>
        </p:blipFill>
        <p:spPr bwMode="auto">
          <a:xfrm>
            <a:off x="3851920" y="3861048"/>
            <a:ext cx="3615560" cy="2592288"/>
          </a:xfrm>
          <a:prstGeom prst="rect">
            <a:avLst/>
          </a:prstGeom>
          <a:ln>
            <a:noFill/>
          </a:ln>
          <a:effectLst>
            <a:softEdge rad="112500"/>
          </a:effectLst>
        </p:spPr>
      </p:pic>
      <p:pic>
        <p:nvPicPr>
          <p:cNvPr id="15363" name="Picture 3" descr="C:\Users\vanzyl.j\Pictures\sin_is5.jpg"/>
          <p:cNvPicPr>
            <a:picLocks noChangeAspect="1" noChangeArrowheads="1"/>
          </p:cNvPicPr>
          <p:nvPr/>
        </p:nvPicPr>
        <p:blipFill>
          <a:blip r:embed="rId3"/>
          <a:srcRect/>
          <a:stretch>
            <a:fillRect/>
          </a:stretch>
        </p:blipFill>
        <p:spPr bwMode="auto">
          <a:xfrm>
            <a:off x="4499992" y="959858"/>
            <a:ext cx="2088232" cy="2750354"/>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15363"/>
                                        </p:tgtEl>
                                        <p:attrNameLst>
                                          <p:attrName>style.visibility</p:attrName>
                                        </p:attrNameLst>
                                      </p:cBhvr>
                                      <p:to>
                                        <p:strVal val="visible"/>
                                      </p:to>
                                    </p:set>
                                    <p:animEffect transition="in" filter="fade">
                                      <p:cBhvr>
                                        <p:cTn id="9" dur="2000"/>
                                        <p:tgtEl>
                                          <p:spTgt spid="15363"/>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childTnLst>
                                </p:cTn>
                              </p:par>
                              <p:par>
                                <p:cTn id="14" presetID="10" presetClass="entr" presetSubtype="0" fill="hold" nodeType="withEffect">
                                  <p:stCondLst>
                                    <p:cond delay="0"/>
                                  </p:stCondLst>
                                  <p:childTnLst>
                                    <p:set>
                                      <p:cBhvr>
                                        <p:cTn id="15" dur="1" fill="hold">
                                          <p:stCondLst>
                                            <p:cond delay="0"/>
                                          </p:stCondLst>
                                        </p:cTn>
                                        <p:tgtEl>
                                          <p:spTgt spid="15362"/>
                                        </p:tgtEl>
                                        <p:attrNameLst>
                                          <p:attrName>style.visibility</p:attrName>
                                        </p:attrNameLst>
                                      </p:cBhvr>
                                      <p:to>
                                        <p:strVal val="visible"/>
                                      </p:to>
                                    </p:set>
                                    <p:animEffect transition="in" filter="fade">
                                      <p:cBhvr>
                                        <p:cTn id="16" dur="20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016" y="908720"/>
            <a:ext cx="8892480" cy="5867048"/>
          </a:xfrm>
          <a:effectLst/>
        </p:spPr>
        <p:txBody>
          <a:bodyPr>
            <a:noAutofit/>
          </a:bodyPr>
          <a:lstStyle/>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Eks 12:22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neem ‘n bossie hisop en steek dit in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wat in die skottel is,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en stryk aan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die bo-drumpel en aan die twee deurposte van die bloed wat in die skottel is.</a:t>
            </a:r>
          </a:p>
          <a:p>
            <a:pPr marL="0" indent="0">
              <a:buNone/>
            </a:pPr>
            <a:endParaRPr lang="nl-NL" sz="2000" dirty="0" smtClean="0">
              <a:solidFill>
                <a:srgbClr val="003300"/>
              </a:solidFill>
              <a:effectLst>
                <a:outerShdw blurRad="38100" dist="38100" dir="2700000" algn="tl">
                  <a:srgbClr val="000000">
                    <a:alpha val="43137"/>
                  </a:srgbClr>
                </a:outerShdw>
              </a:effectLst>
              <a:latin typeface="Arial" pitchFamily="34" charset="0"/>
              <a:cs typeface="Arial" pitchFamily="34" charset="0"/>
            </a:endParaRP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Heb 11:28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Deur die geloof het</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hy die pasga gehou en die</a:t>
            </a:r>
          </a:p>
          <a:p>
            <a:pPr marL="0" indent="0">
              <a:buNone/>
            </a:pP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besprenkeling</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van die bloed,</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sodat die verderwer hulle</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eersgeborenes nie sou aanraak</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nie.</a:t>
            </a:r>
          </a:p>
          <a:p>
            <a:pPr marL="0" indent="0">
              <a:buNone/>
            </a:pPr>
            <a:endParaRPr lang="en-ZA" sz="2800" dirty="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pic>
        <p:nvPicPr>
          <p:cNvPr id="16387" name="Picture 3" descr="C:\Users\vanzyl.j\Pictures\bloed2.png"/>
          <p:cNvPicPr>
            <a:picLocks noChangeAspect="1" noChangeArrowheads="1"/>
          </p:cNvPicPr>
          <p:nvPr/>
        </p:nvPicPr>
        <p:blipFill>
          <a:blip r:embed="rId2"/>
          <a:srcRect/>
          <a:stretch>
            <a:fillRect/>
          </a:stretch>
        </p:blipFill>
        <p:spPr bwMode="auto">
          <a:xfrm>
            <a:off x="5364088" y="2420888"/>
            <a:ext cx="3384376" cy="3937592"/>
          </a:xfrm>
          <a:prstGeom prst="rect">
            <a:avLst/>
          </a:prstGeom>
          <a:ln>
            <a:noFill/>
          </a:ln>
          <a:effectLst>
            <a:softEdge rad="112500"/>
          </a:effectLst>
        </p:spPr>
      </p:pic>
      <p:sp>
        <p:nvSpPr>
          <p:cNvPr id="7" name="Title 1"/>
          <p:cNvSpPr txBox="1">
            <a:spLocks/>
          </p:cNvSpPr>
          <p:nvPr/>
        </p:nvSpPr>
        <p:spPr>
          <a:xfrm>
            <a:off x="395536" y="188640"/>
            <a:ext cx="9144000" cy="720080"/>
          </a:xfrm>
          <a:prstGeom prst="rect">
            <a:avLst/>
          </a:prstGeom>
        </p:spPr>
        <p:txBody>
          <a:bodyPr rIns="91440" anchor="b">
            <a:normAutofit/>
            <a:scene3d>
              <a:camera prst="orthographicFront"/>
              <a:lightRig rig="soft" dir="t">
                <a:rot lat="0" lon="0" rev="2400000"/>
              </a:lightRig>
            </a:scene3d>
            <a:sp3d>
              <a:bevelT w="19050" h="12700"/>
            </a:sp3d>
          </a:bodyPr>
          <a:lstStyle/>
          <a:p>
            <a:pPr marL="54864" marR="0" lvl="0" indent="0" algn="l" defTabSz="914400" rtl="0" eaLnBrk="1" fontAlgn="auto" latinLnBrk="0" hangingPunct="1">
              <a:lnSpc>
                <a:spcPct val="100000"/>
              </a:lnSpc>
              <a:spcBef>
                <a:spcPct val="0"/>
              </a:spcBef>
              <a:spcAft>
                <a:spcPts val="0"/>
              </a:spcAft>
              <a:buClrTx/>
              <a:buSzTx/>
              <a:buFontTx/>
              <a:buNone/>
              <a:tabLst/>
              <a:defRPr/>
            </a:pPr>
            <a:r>
              <a:rPr kumimoji="0" lang="en-ZA" sz="4000" b="1" i="0" u="none" strike="noStrike" kern="1200" cap="none" spc="0" normalizeH="0" baseline="0" noProof="0" dirty="0" err="1" smtClean="0">
                <a:ln>
                  <a:noFill/>
                </a:ln>
                <a:solidFill>
                  <a:srgbClr val="631F1F"/>
                </a:solidFill>
                <a:effectLst>
                  <a:outerShdw blurRad="38100" dist="38100" dir="2700000" algn="tl">
                    <a:srgbClr val="000000">
                      <a:alpha val="43137"/>
                    </a:srgbClr>
                  </a:outerShdw>
                </a:effectLst>
                <a:uLnTx/>
                <a:uFillTx/>
                <a:latin typeface="+mj-lt"/>
                <a:ea typeface="+mj-ea"/>
                <a:cs typeface="+mj-cs"/>
              </a:rPr>
              <a:t>BLOED</a:t>
            </a:r>
            <a:r>
              <a:rPr kumimoji="0" lang="en-ZA" sz="4000" b="1" i="0" u="none" strike="noStrike" kern="1200" cap="none" spc="0" normalizeH="0" baseline="0" noProof="0" dirty="0" smtClean="0">
                <a:ln>
                  <a:noFill/>
                </a:ln>
                <a:solidFill>
                  <a:srgbClr val="631F1F"/>
                </a:solidFill>
                <a:effectLst>
                  <a:outerShdw blurRad="38100" dist="38100" dir="2700000" algn="tl">
                    <a:srgbClr val="000000">
                      <a:alpha val="43137"/>
                    </a:srgbClr>
                  </a:outerShdw>
                </a:effectLst>
                <a:uLnTx/>
                <a:uFillTx/>
                <a:latin typeface="+mj-lt"/>
                <a:ea typeface="+mj-ea"/>
                <a:cs typeface="+mj-cs"/>
              </a:rPr>
              <a:t> </a:t>
            </a:r>
            <a:r>
              <a:rPr kumimoji="0" lang="en-ZA" sz="4000" b="1" i="0" u="none" strike="noStrike" kern="1200" cap="none" spc="0" normalizeH="0" baseline="0" noProof="0" dirty="0" err="1" smtClean="0">
                <a:ln>
                  <a:noFill/>
                </a:ln>
                <a:solidFill>
                  <a:srgbClr val="631F1F"/>
                </a:solidFill>
                <a:effectLst>
                  <a:outerShdw blurRad="38100" dist="38100" dir="2700000" algn="tl">
                    <a:srgbClr val="000000">
                      <a:alpha val="43137"/>
                    </a:srgbClr>
                  </a:outerShdw>
                </a:effectLst>
                <a:uLnTx/>
                <a:uFillTx/>
                <a:latin typeface="+mj-lt"/>
                <a:ea typeface="+mj-ea"/>
                <a:cs typeface="+mj-cs"/>
              </a:rPr>
              <a:t>GESPRINKEL</a:t>
            </a:r>
            <a:endParaRPr kumimoji="0" lang="en-ZA" sz="4000" b="0" i="0" u="none" strike="noStrike" kern="1200" cap="none" spc="0" normalizeH="0" baseline="0" noProof="0" dirty="0">
              <a:ln>
                <a:noFill/>
              </a:ln>
              <a:solidFill>
                <a:schemeClr val="tx2">
                  <a:tint val="100000"/>
                  <a:shade val="90000"/>
                  <a:satMod val="250000"/>
                  <a:alpha val="100000"/>
                </a:schemeClr>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16387"/>
                                        </p:tgtEl>
                                        <p:attrNameLst>
                                          <p:attrName>style.visibility</p:attrName>
                                        </p:attrNameLst>
                                      </p:cBhvr>
                                      <p:to>
                                        <p:strVal val="visible"/>
                                      </p:to>
                                    </p:set>
                                    <p:animEffect transition="in" filter="fade">
                                      <p:cBhvr>
                                        <p:cTn id="9" dur="2000"/>
                                        <p:tgtEl>
                                          <p:spTgt spid="16387"/>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016" y="908720"/>
            <a:ext cx="8892480" cy="5867048"/>
          </a:xfrm>
          <a:effectLst/>
        </p:spPr>
        <p:txBody>
          <a:bodyPr>
            <a:noAutofit/>
          </a:bodyPr>
          <a:lstStyle/>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Eks 12:12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Want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Ek</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sal in hierdie nag deur Egipteland trek en al die eersgeborenes in Egipteland tref, van mense sowel as van diere. En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Ek</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sal strafgerigte oefen aan al die gode van Egipte,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Ek, die HERE.</a:t>
            </a:r>
          </a:p>
          <a:p>
            <a:pPr marL="0" indent="0">
              <a:buNone/>
            </a:pP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p>
          <a:p>
            <a:pPr marL="0" indent="0">
              <a:buNone/>
            </a:pPr>
            <a:r>
              <a:rPr lang="nl-NL" sz="28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Eks 12:13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Maar die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bloed</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sal vir</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julle ‘n teken wees aan die huise</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waarin julle is: as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Ek</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 die bloed sien,</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sal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Ek </a:t>
            </a: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by julle verbygaan.</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En daar sal geen verderflike plaag</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onder julle wees wanneer </a:t>
            </a:r>
            <a:r>
              <a:rPr lang="nl-NL" sz="2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Ek</a:t>
            </a:r>
          </a:p>
          <a:p>
            <a:pPr marL="0" indent="0">
              <a:buNone/>
            </a:pPr>
            <a:r>
              <a:rPr lang="nl-NL" sz="2800" dirty="0" smtClean="0">
                <a:solidFill>
                  <a:srgbClr val="003300"/>
                </a:solidFill>
                <a:effectLst>
                  <a:outerShdw blurRad="38100" dist="38100" dir="2700000" algn="tl">
                    <a:srgbClr val="000000">
                      <a:alpha val="43137"/>
                    </a:srgbClr>
                  </a:outerShdw>
                </a:effectLst>
                <a:latin typeface="Arial" pitchFamily="34" charset="0"/>
                <a:cs typeface="Arial" pitchFamily="34" charset="0"/>
              </a:rPr>
              <a:t>Egipteland tref nie.</a:t>
            </a:r>
          </a:p>
          <a:p>
            <a:pPr marL="0" indent="0">
              <a:buNone/>
            </a:pPr>
            <a:endParaRPr lang="en-ZA" sz="2800" dirty="0">
              <a:solidFill>
                <a:srgbClr val="003300"/>
              </a:solidFill>
              <a:effectLst>
                <a:outerShdw blurRad="38100" dist="38100" dir="2700000" algn="tl">
                  <a:srgbClr val="000000">
                    <a:alpha val="43137"/>
                  </a:srgbClr>
                </a:outerShdw>
              </a:effectLst>
              <a:latin typeface="Arial" pitchFamily="34" charset="0"/>
              <a:cs typeface="Arial" pitchFamily="34" charset="0"/>
            </a:endParaRPr>
          </a:p>
        </p:txBody>
      </p:sp>
      <p:pic>
        <p:nvPicPr>
          <p:cNvPr id="16388" name="Picture 4" descr="C:\Users\vanzyl.j\Pictures\bloed.png"/>
          <p:cNvPicPr>
            <a:picLocks noChangeAspect="1" noChangeArrowheads="1"/>
          </p:cNvPicPr>
          <p:nvPr/>
        </p:nvPicPr>
        <p:blipFill>
          <a:blip r:embed="rId2"/>
          <a:srcRect/>
          <a:stretch>
            <a:fillRect/>
          </a:stretch>
        </p:blipFill>
        <p:spPr bwMode="auto">
          <a:xfrm>
            <a:off x="6084168" y="2708920"/>
            <a:ext cx="2659445" cy="4010966"/>
          </a:xfrm>
          <a:prstGeom prst="rect">
            <a:avLst/>
          </a:prstGeom>
          <a:ln>
            <a:noFill/>
          </a:ln>
          <a:effectLst>
            <a:softEdge rad="112500"/>
          </a:effectLst>
        </p:spPr>
      </p:pic>
      <p:sp>
        <p:nvSpPr>
          <p:cNvPr id="6" name="Title 1"/>
          <p:cNvSpPr txBox="1">
            <a:spLocks/>
          </p:cNvSpPr>
          <p:nvPr/>
        </p:nvSpPr>
        <p:spPr>
          <a:xfrm>
            <a:off x="395536" y="188640"/>
            <a:ext cx="9144000" cy="720080"/>
          </a:xfrm>
          <a:prstGeom prst="rect">
            <a:avLst/>
          </a:prstGeom>
        </p:spPr>
        <p:txBody>
          <a:bodyPr rIns="91440" anchor="b">
            <a:normAutofit/>
            <a:scene3d>
              <a:camera prst="orthographicFront"/>
              <a:lightRig rig="soft" dir="t">
                <a:rot lat="0" lon="0" rev="2400000"/>
              </a:lightRig>
            </a:scene3d>
            <a:sp3d>
              <a:bevelT w="19050" h="12700"/>
            </a:sp3d>
          </a:bodyPr>
          <a:lstStyle/>
          <a:p>
            <a:pPr marL="54864" marR="0" lvl="0" indent="0" algn="l" defTabSz="914400" rtl="0" eaLnBrk="1" fontAlgn="auto" latinLnBrk="0" hangingPunct="1">
              <a:lnSpc>
                <a:spcPct val="100000"/>
              </a:lnSpc>
              <a:spcBef>
                <a:spcPct val="0"/>
              </a:spcBef>
              <a:spcAft>
                <a:spcPts val="0"/>
              </a:spcAft>
              <a:buClrTx/>
              <a:buSzTx/>
              <a:buFontTx/>
              <a:buNone/>
              <a:tabLst/>
              <a:defRPr/>
            </a:pPr>
            <a:r>
              <a:rPr kumimoji="0" lang="en-ZA" sz="4000" b="1" i="0" u="none" strike="noStrike" kern="1200" cap="none" spc="0" normalizeH="0" baseline="0" noProof="0" dirty="0" err="1" smtClean="0">
                <a:ln>
                  <a:noFill/>
                </a:ln>
                <a:solidFill>
                  <a:srgbClr val="631F1F"/>
                </a:solidFill>
                <a:effectLst>
                  <a:outerShdw blurRad="38100" dist="38100" dir="2700000" algn="tl">
                    <a:srgbClr val="000000">
                      <a:alpha val="43137"/>
                    </a:srgbClr>
                  </a:outerShdw>
                </a:effectLst>
                <a:uLnTx/>
                <a:uFillTx/>
                <a:latin typeface="+mj-lt"/>
                <a:ea typeface="+mj-ea"/>
                <a:cs typeface="+mj-cs"/>
              </a:rPr>
              <a:t>BLOED</a:t>
            </a:r>
            <a:r>
              <a:rPr kumimoji="0" lang="en-ZA" sz="4000" b="1" i="0" u="none" strike="noStrike" kern="1200" cap="none" spc="0" normalizeH="0" baseline="0" noProof="0" dirty="0" smtClean="0">
                <a:ln>
                  <a:noFill/>
                </a:ln>
                <a:solidFill>
                  <a:srgbClr val="631F1F"/>
                </a:solidFill>
                <a:effectLst>
                  <a:outerShdw blurRad="38100" dist="38100" dir="2700000" algn="tl">
                    <a:srgbClr val="000000">
                      <a:alpha val="43137"/>
                    </a:srgbClr>
                  </a:outerShdw>
                </a:effectLst>
                <a:uLnTx/>
                <a:uFillTx/>
                <a:latin typeface="+mj-lt"/>
                <a:ea typeface="+mj-ea"/>
                <a:cs typeface="+mj-cs"/>
              </a:rPr>
              <a:t> </a:t>
            </a:r>
            <a:r>
              <a:rPr kumimoji="0" lang="en-ZA" sz="4000" b="1" i="0" u="none" strike="noStrike" kern="1200" cap="none" spc="0" normalizeH="0" baseline="0" noProof="0" dirty="0" err="1" smtClean="0">
                <a:ln>
                  <a:noFill/>
                </a:ln>
                <a:solidFill>
                  <a:srgbClr val="631F1F"/>
                </a:solidFill>
                <a:effectLst>
                  <a:outerShdw blurRad="38100" dist="38100" dir="2700000" algn="tl">
                    <a:srgbClr val="000000">
                      <a:alpha val="43137"/>
                    </a:srgbClr>
                  </a:outerShdw>
                </a:effectLst>
                <a:uLnTx/>
                <a:uFillTx/>
                <a:latin typeface="+mj-lt"/>
                <a:ea typeface="+mj-ea"/>
                <a:cs typeface="+mj-cs"/>
              </a:rPr>
              <a:t>GESPRINKEL</a:t>
            </a:r>
            <a:endParaRPr kumimoji="0" lang="en-ZA" sz="4000" b="0" i="0" u="none" strike="noStrike" kern="1200" cap="none" spc="0" normalizeH="0" baseline="0" noProof="0" dirty="0">
              <a:ln>
                <a:noFill/>
              </a:ln>
              <a:solidFill>
                <a:schemeClr val="tx2">
                  <a:tint val="100000"/>
                  <a:shade val="90000"/>
                  <a:satMod val="250000"/>
                  <a:alpha val="100000"/>
                </a:schemeClr>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0" presetClass="entr" presetSubtype="0" fill="hold" nodeType="withEffect">
                                  <p:stCondLst>
                                    <p:cond delay="0"/>
                                  </p:stCondLst>
                                  <p:childTnLst>
                                    <p:set>
                                      <p:cBhvr>
                                        <p:cTn id="24" dur="1" fill="hold">
                                          <p:stCondLst>
                                            <p:cond delay="0"/>
                                          </p:stCondLst>
                                        </p:cTn>
                                        <p:tgtEl>
                                          <p:spTgt spid="16388"/>
                                        </p:tgtEl>
                                        <p:attrNameLst>
                                          <p:attrName>style.visibility</p:attrName>
                                        </p:attrNameLst>
                                      </p:cBhvr>
                                      <p:to>
                                        <p:strVal val="visible"/>
                                      </p:to>
                                    </p:set>
                                    <p:animEffect transition="in" filter="fade">
                                      <p:cBhvr>
                                        <p:cTn id="25" dur="20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588</TotalTime>
  <Words>2563</Words>
  <Application>Microsoft Office PowerPoint</Application>
  <PresentationFormat>On-screen Show (4:3)</PresentationFormat>
  <Paragraphs>218</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Foundry</vt:lpstr>
      <vt:lpstr>OM DIE BLOED TE PLEIT  VERSUS  IN DIE NAAM VAN JESUS CHRISTUS </vt:lpstr>
      <vt:lpstr>BLOED</vt:lpstr>
      <vt:lpstr>BLOED </vt:lpstr>
      <vt:lpstr>BLOED</vt:lpstr>
      <vt:lpstr>Slide 5</vt:lpstr>
      <vt:lpstr>BLOED</vt:lpstr>
      <vt:lpstr>BLOED</vt:lpstr>
      <vt:lpstr>Slide 8</vt:lpstr>
      <vt:lpstr>Slide 9</vt:lpstr>
      <vt:lpstr>BLOED GESPRINKEL</vt:lpstr>
      <vt:lpstr>BLOED GESPRINKEL</vt:lpstr>
      <vt:lpstr>BLOED GESPRINKEL</vt:lpstr>
      <vt:lpstr>BLOED GESPRINKEL</vt:lpstr>
      <vt:lpstr>BLOED GESPRINKEL</vt:lpstr>
      <vt:lpstr>BLOED GESPRINKEL</vt:lpstr>
      <vt:lpstr>BLOED GESPRINKEL</vt:lpstr>
      <vt:lpstr>BLOED GESTORT</vt:lpstr>
      <vt:lpstr>BLOED GESTORT</vt:lpstr>
      <vt:lpstr>Slide 19</vt:lpstr>
      <vt:lpstr>Slide 20</vt:lpstr>
      <vt:lpstr>Slide 21</vt:lpstr>
      <vt:lpstr>Slide 22</vt:lpstr>
      <vt:lpstr>Slide 23</vt:lpstr>
      <vt:lpstr>BLOED</vt:lpstr>
      <vt:lpstr>BLOED</vt:lpstr>
      <vt:lpstr>BLOED  VS.   JESUS CHRISTUS</vt:lpstr>
      <vt:lpstr>BLOED  VS.   JESUS CHRISTUS</vt:lpstr>
      <vt:lpstr>BLOED  VS.   JESUS CHRISTUS</vt:lpstr>
      <vt:lpstr>BLOED  VS.   JESUS CHRISTUS</vt:lpstr>
      <vt:lpstr>BLOED  VS.   JESUS CHRISTUS</vt:lpstr>
      <vt:lpstr>BLOED  VS.   JESUS CHRISTUS</vt:lpstr>
      <vt:lpstr>BLOED  VS.   JESUS CHRISTUS</vt:lpstr>
      <vt:lpstr>BLOED  VS.   JESUS CHRISTUS</vt:lpstr>
      <vt:lpstr>BLOED  VS.   JESUS CHRISTUS</vt:lpstr>
      <vt:lpstr>BLOED  VS.   JESUS CHRISTUS</vt:lpstr>
      <vt:lpstr>BLOED  VS.   JESUS CHRISTUS</vt:lpstr>
      <vt:lpstr>BLOED  VS.   JESUS CHRISTUS</vt:lpstr>
      <vt:lpstr>BLOED  VS.   JESUS CHRISTUS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 DIE BLOED TE PLEIT  VERSUS  IN DIE NAAM VAN JESUS CHRISTUS</dc:title>
  <dc:creator>vanzyl.j</dc:creator>
  <cp:lastModifiedBy>vanzyl.j</cp:lastModifiedBy>
  <cp:revision>121</cp:revision>
  <dcterms:created xsi:type="dcterms:W3CDTF">2014-03-04T06:26:42Z</dcterms:created>
  <dcterms:modified xsi:type="dcterms:W3CDTF">2014-03-06T06:40:21Z</dcterms:modified>
</cp:coreProperties>
</file>