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5" r:id="rId8"/>
    <p:sldId id="261" r:id="rId9"/>
    <p:sldId id="263" r:id="rId10"/>
    <p:sldId id="266" r:id="rId11"/>
    <p:sldId id="267" r:id="rId12"/>
    <p:sldId id="268" r:id="rId13"/>
    <p:sldId id="269" r:id="rId14"/>
    <p:sldId id="270" r:id="rId15"/>
    <p:sldId id="271" r:id="rId16"/>
    <p:sldId id="272" r:id="rId17"/>
    <p:sldId id="273" r:id="rId18"/>
    <p:sldId id="275" r:id="rId19"/>
    <p:sldId id="277" r:id="rId20"/>
    <p:sldId id="276" r:id="rId21"/>
    <p:sldId id="274" r:id="rId22"/>
    <p:sldId id="278" r:id="rId23"/>
    <p:sldId id="279" r:id="rId24"/>
    <p:sldId id="2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63300"/>
    <a:srgbClr val="00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3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2B6A6-25C3-4680-8E70-07E0A2FE2BEA}" type="datetimeFigureOut">
              <a:rPr lang="en-ZA" smtClean="0"/>
              <a:pPr/>
              <a:t>2014/07/31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970610-77A6-4BC8-9687-BE8B90304BA8}"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2B6A6-25C3-4680-8E70-07E0A2FE2BEA}" type="datetimeFigureOut">
              <a:rPr lang="en-ZA" smtClean="0"/>
              <a:pPr/>
              <a:t>2014/07/31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70610-77A6-4BC8-9687-BE8B90304BA8}"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76" y="260648"/>
            <a:ext cx="4610558" cy="1015663"/>
          </a:xfrm>
          <a:prstGeom prst="rect">
            <a:avLst/>
          </a:prstGeom>
          <a:noFill/>
        </p:spPr>
        <p:txBody>
          <a:bodyPr wrap="none" rtlCol="0">
            <a:spAutoFit/>
          </a:bodyPr>
          <a:lstStyle/>
          <a:p>
            <a:r>
              <a:rPr lang="en-ZA" sz="6000" b="1" dirty="0" smtClean="0">
                <a:solidFill>
                  <a:schemeClr val="accent2">
                    <a:lumMod val="50000"/>
                  </a:schemeClr>
                </a:solidFill>
                <a:effectLst>
                  <a:outerShdw blurRad="38100" dist="38100" dir="2700000" algn="tl">
                    <a:srgbClr val="000000">
                      <a:alpha val="43137"/>
                    </a:srgbClr>
                  </a:outerShdw>
                </a:effectLst>
              </a:rPr>
              <a:t>DIE </a:t>
            </a:r>
            <a:r>
              <a:rPr lang="en-ZA" sz="6000" b="1" dirty="0" err="1" smtClean="0">
                <a:solidFill>
                  <a:schemeClr val="accent2">
                    <a:lumMod val="50000"/>
                  </a:schemeClr>
                </a:solidFill>
                <a:effectLst>
                  <a:outerShdw blurRad="38100" dist="38100" dir="2700000" algn="tl">
                    <a:srgbClr val="000000">
                      <a:alpha val="43137"/>
                    </a:srgbClr>
                  </a:outerShdw>
                </a:effectLst>
              </a:rPr>
              <a:t>NEPHILIM</a:t>
            </a:r>
            <a:endParaRPr lang="en-ZA" sz="6000" b="1" dirty="0">
              <a:solidFill>
                <a:schemeClr val="accent2">
                  <a:lumMod val="50000"/>
                </a:schemeClr>
              </a:solidFill>
            </a:endParaRPr>
          </a:p>
        </p:txBody>
      </p:sp>
      <p:pic>
        <p:nvPicPr>
          <p:cNvPr id="1026" name="Picture 2" descr="C:\Users\vanzyl.j\Pictures\Amorite36.jpg"/>
          <p:cNvPicPr>
            <a:picLocks noChangeAspect="1" noChangeArrowheads="1"/>
          </p:cNvPicPr>
          <p:nvPr/>
        </p:nvPicPr>
        <p:blipFill>
          <a:blip r:embed="rId2"/>
          <a:srcRect/>
          <a:stretch>
            <a:fillRect/>
          </a:stretch>
        </p:blipFill>
        <p:spPr bwMode="auto">
          <a:xfrm>
            <a:off x="3563888" y="1268760"/>
            <a:ext cx="2314800" cy="5616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4893647"/>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Núm 13:32  </a:t>
            </a:r>
            <a:r>
              <a:rPr lang="nl-NL" sz="2400" dirty="0" smtClean="0">
                <a:effectLst>
                  <a:outerShdw blurRad="38100" dist="38100" dir="2700000" algn="tl">
                    <a:srgbClr val="000000">
                      <a:alpha val="43137"/>
                    </a:srgbClr>
                  </a:outerShdw>
                </a:effectLst>
              </a:rPr>
              <a:t>So het hulle dan slegte gerugte onder die kinders van Israel versprei oor die land wat hulle verken het, deur te sê: Die land wat ons deurgetrek het om dit te verken, is ‘n land wat sy inwoners verteer; en al die mense wat ons daarin gesien het, </a:t>
            </a:r>
            <a:r>
              <a:rPr lang="nl-NL" sz="2400" b="1" dirty="0" smtClean="0">
                <a:solidFill>
                  <a:srgbClr val="C00000"/>
                </a:solidFill>
                <a:effectLst>
                  <a:outerShdw blurRad="38100" dist="38100" dir="2700000" algn="tl">
                    <a:srgbClr val="000000">
                      <a:alpha val="43137"/>
                    </a:srgbClr>
                  </a:outerShdw>
                </a:effectLst>
              </a:rPr>
              <a:t>is groot manne. </a:t>
            </a:r>
          </a:p>
          <a:p>
            <a:r>
              <a:rPr lang="nl-NL" sz="2400" b="1" dirty="0" smtClean="0">
                <a:solidFill>
                  <a:srgbClr val="0070C0"/>
                </a:solidFill>
                <a:effectLst>
                  <a:outerShdw blurRad="38100" dist="38100" dir="2700000" algn="tl">
                    <a:srgbClr val="000000">
                      <a:alpha val="43137"/>
                    </a:srgbClr>
                  </a:outerShdw>
                </a:effectLst>
              </a:rPr>
              <a:t>Núm 13:33  </a:t>
            </a:r>
            <a:r>
              <a:rPr lang="nl-NL" sz="2400" dirty="0" smtClean="0">
                <a:effectLst>
                  <a:outerShdw blurRad="38100" dist="38100" dir="2700000" algn="tl">
                    <a:srgbClr val="000000">
                      <a:alpha val="43137"/>
                    </a:srgbClr>
                  </a:outerShdw>
                </a:effectLst>
              </a:rPr>
              <a:t>Ons het daar ook </a:t>
            </a:r>
            <a:r>
              <a:rPr lang="nl-NL" sz="2400" b="1" dirty="0" smtClean="0">
                <a:solidFill>
                  <a:srgbClr val="C00000"/>
                </a:solidFill>
                <a:effectLst>
                  <a:outerShdw blurRad="38100" dist="38100" dir="2700000" algn="tl">
                    <a:srgbClr val="000000">
                      <a:alpha val="43137"/>
                    </a:srgbClr>
                  </a:outerShdw>
                </a:effectLst>
              </a:rPr>
              <a:t>die reuse gesien, </a:t>
            </a:r>
            <a:r>
              <a:rPr lang="nl-NL" sz="2400" dirty="0" smtClean="0">
                <a:effectLst>
                  <a:outerShdw blurRad="38100" dist="38100" dir="2700000" algn="tl">
                    <a:srgbClr val="000000">
                      <a:alpha val="43137"/>
                    </a:srgbClr>
                  </a:outerShdw>
                </a:effectLst>
              </a:rPr>
              <a:t>die kinders van Enak, van die reuse afkomstig; en ons was soos sprinkane in ons oë; so was ons ook in hulle oë</a:t>
            </a:r>
            <a:r>
              <a:rPr lang="nl-NL" sz="2400" dirty="0" smtClean="0">
                <a:effectLst>
                  <a:outerShdw blurRad="38100" dist="38100" dir="2700000" algn="tl">
                    <a:srgbClr val="000000">
                      <a:alpha val="43137"/>
                    </a:srgbClr>
                  </a:outerShdw>
                </a:effectLst>
              </a:rPr>
              <a:t>.</a:t>
            </a:r>
          </a:p>
          <a:p>
            <a:r>
              <a:rPr lang="nl-NL" sz="2400" b="1" dirty="0" smtClean="0">
                <a:solidFill>
                  <a:srgbClr val="0070C0"/>
                </a:solidFill>
                <a:effectLst>
                  <a:outerShdw blurRad="38100" dist="38100" dir="2700000" algn="tl">
                    <a:srgbClr val="000000">
                      <a:alpha val="43137"/>
                    </a:srgbClr>
                  </a:outerShdw>
                </a:effectLst>
              </a:rPr>
              <a:t>Núm 13:33 </a:t>
            </a:r>
            <a:r>
              <a:rPr lang="en-ZA" sz="2400" b="1" dirty="0" smtClean="0">
                <a:solidFill>
                  <a:schemeClr val="accent3">
                    <a:lumMod val="50000"/>
                  </a:schemeClr>
                </a:solidFill>
                <a:effectLst>
                  <a:outerShdw blurRad="38100" dist="38100" dir="2700000" algn="tl">
                    <a:srgbClr val="000000">
                      <a:alpha val="43137"/>
                    </a:srgbClr>
                  </a:outerShdw>
                </a:effectLst>
              </a:rPr>
              <a:t>(</a:t>
            </a:r>
            <a:r>
              <a:rPr lang="en-ZA" sz="2400" b="1" dirty="0" err="1" smtClean="0">
                <a:solidFill>
                  <a:schemeClr val="accent3">
                    <a:lumMod val="50000"/>
                  </a:schemeClr>
                </a:solidFill>
                <a:effectLst>
                  <a:outerShdw blurRad="38100" dist="38100" dir="2700000" algn="tl">
                    <a:srgbClr val="000000">
                      <a:alpha val="43137"/>
                    </a:srgbClr>
                  </a:outerShdw>
                </a:effectLst>
              </a:rPr>
              <a:t>ESV</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dirty="0" smtClean="0">
                <a:effectLst>
                  <a:outerShdw blurRad="38100" dist="38100" dir="2700000" algn="tl">
                    <a:srgbClr val="000000">
                      <a:alpha val="43137"/>
                    </a:srgbClr>
                  </a:outerShdw>
                </a:effectLst>
              </a:rPr>
              <a:t>And there </a:t>
            </a:r>
            <a:r>
              <a:rPr lang="en-ZA" sz="2400" b="1" dirty="0" smtClean="0">
                <a:solidFill>
                  <a:srgbClr val="C00000"/>
                </a:solidFill>
                <a:effectLst>
                  <a:outerShdw blurRad="38100" dist="38100" dir="2700000" algn="tl">
                    <a:srgbClr val="000000">
                      <a:alpha val="43137"/>
                    </a:srgbClr>
                  </a:outerShdw>
                </a:effectLst>
              </a:rPr>
              <a:t>we saw the </a:t>
            </a:r>
            <a:r>
              <a:rPr lang="en-ZA" sz="2400" b="1" dirty="0" err="1" smtClean="0">
                <a:solidFill>
                  <a:srgbClr val="C00000"/>
                </a:solidFill>
                <a:effectLst>
                  <a:outerShdw blurRad="38100" dist="38100" dir="2700000" algn="tl">
                    <a:srgbClr val="000000">
                      <a:alpha val="43137"/>
                    </a:srgbClr>
                  </a:outerShdw>
                </a:effectLst>
              </a:rPr>
              <a:t>Nephilim</a:t>
            </a:r>
            <a:r>
              <a:rPr lang="en-ZA" sz="2400" b="1" dirty="0" smtClean="0">
                <a:solidFill>
                  <a:srgbClr val="C00000"/>
                </a:solidFill>
                <a:effectLst>
                  <a:outerShdw blurRad="38100" dist="38100" dir="2700000" algn="tl">
                    <a:srgbClr val="000000">
                      <a:alpha val="43137"/>
                    </a:srgbClr>
                  </a:outerShdw>
                </a:effectLst>
              </a:rPr>
              <a:t> </a:t>
            </a:r>
            <a:r>
              <a:rPr lang="en-ZA" sz="2400" dirty="0" smtClean="0">
                <a:effectLst>
                  <a:outerShdw blurRad="38100" dist="38100" dir="2700000" algn="tl">
                    <a:srgbClr val="000000">
                      <a:alpha val="43137"/>
                    </a:srgbClr>
                  </a:outerShdw>
                </a:effectLst>
              </a:rPr>
              <a:t>(the sons of </a:t>
            </a:r>
            <a:r>
              <a:rPr lang="en-ZA" sz="2400" dirty="0" err="1" smtClean="0">
                <a:effectLst>
                  <a:outerShdw blurRad="38100" dist="38100" dir="2700000" algn="tl">
                    <a:srgbClr val="000000">
                      <a:alpha val="43137"/>
                    </a:srgbClr>
                  </a:outerShdw>
                </a:effectLst>
              </a:rPr>
              <a:t>Anak</a:t>
            </a:r>
            <a:r>
              <a:rPr lang="en-ZA" sz="2400" dirty="0" smtClean="0">
                <a:effectLst>
                  <a:outerShdw blurRad="38100" dist="38100" dir="2700000" algn="tl">
                    <a:srgbClr val="000000">
                      <a:alpha val="43137"/>
                    </a:srgbClr>
                  </a:outerShdw>
                </a:effectLst>
              </a:rPr>
              <a:t>, who come from the </a:t>
            </a:r>
            <a:r>
              <a:rPr lang="en-ZA" sz="2400" dirty="0" err="1" smtClean="0">
                <a:effectLst>
                  <a:outerShdw blurRad="38100" dist="38100" dir="2700000" algn="tl">
                    <a:srgbClr val="000000">
                      <a:alpha val="43137"/>
                    </a:srgbClr>
                  </a:outerShdw>
                </a:effectLst>
              </a:rPr>
              <a:t>Nephilim</a:t>
            </a:r>
            <a:r>
              <a:rPr lang="en-ZA" sz="2400" dirty="0" smtClean="0">
                <a:effectLst>
                  <a:outerShdw blurRad="38100" dist="38100" dir="2700000" algn="tl">
                    <a:srgbClr val="000000">
                      <a:alpha val="43137"/>
                    </a:srgbClr>
                  </a:outerShdw>
                </a:effectLst>
              </a:rPr>
              <a:t>), and we seemed to ourselves like grasshoppers, and so we seemed to them.“</a:t>
            </a:r>
          </a:p>
          <a:p>
            <a:r>
              <a:rPr lang="en-ZA" sz="2400" b="1" dirty="0" smtClean="0">
                <a:solidFill>
                  <a:schemeClr val="accent3">
                    <a:lumMod val="50000"/>
                  </a:schemeClr>
                </a:solidFill>
                <a:effectLst>
                  <a:outerShdw blurRad="38100" dist="38100" dir="2700000" algn="tl">
                    <a:srgbClr val="000000">
                      <a:alpha val="43137"/>
                    </a:srgbClr>
                  </a:outerShdw>
                </a:effectLst>
              </a:rPr>
              <a:t>(</a:t>
            </a:r>
            <a:r>
              <a:rPr lang="en-ZA" sz="2400" b="1" dirty="0" err="1" smtClean="0">
                <a:solidFill>
                  <a:schemeClr val="accent3">
                    <a:lumMod val="50000"/>
                  </a:schemeClr>
                </a:solidFill>
                <a:effectLst>
                  <a:outerShdw blurRad="38100" dist="38100" dir="2700000" algn="tl">
                    <a:srgbClr val="000000">
                      <a:alpha val="43137"/>
                    </a:srgbClr>
                  </a:outerShdw>
                </a:effectLst>
              </a:rPr>
              <a:t>KJV</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dirty="0" smtClean="0">
                <a:effectLst>
                  <a:outerShdw blurRad="38100" dist="38100" dir="2700000" algn="tl">
                    <a:srgbClr val="000000">
                      <a:alpha val="43137"/>
                    </a:srgbClr>
                  </a:outerShdw>
                </a:effectLst>
              </a:rPr>
              <a:t>And there </a:t>
            </a:r>
            <a:r>
              <a:rPr lang="en-ZA" sz="2400" b="1" dirty="0" smtClean="0">
                <a:solidFill>
                  <a:srgbClr val="C00000"/>
                </a:solidFill>
                <a:effectLst>
                  <a:outerShdw blurRad="38100" dist="38100" dir="2700000" algn="tl">
                    <a:srgbClr val="000000">
                      <a:alpha val="43137"/>
                    </a:srgbClr>
                  </a:outerShdw>
                </a:effectLst>
              </a:rPr>
              <a:t>we saw the giants, </a:t>
            </a:r>
            <a:r>
              <a:rPr lang="en-ZA" sz="2400" dirty="0" smtClean="0">
                <a:effectLst>
                  <a:outerShdw blurRad="38100" dist="38100" dir="2700000" algn="tl">
                    <a:srgbClr val="000000">
                      <a:alpha val="43137"/>
                    </a:srgbClr>
                  </a:outerShdw>
                </a:effectLst>
              </a:rPr>
              <a:t>the sons of </a:t>
            </a:r>
            <a:r>
              <a:rPr lang="en-ZA" sz="2400" dirty="0" err="1" smtClean="0">
                <a:effectLst>
                  <a:outerShdw blurRad="38100" dist="38100" dir="2700000" algn="tl">
                    <a:srgbClr val="000000">
                      <a:alpha val="43137"/>
                    </a:srgbClr>
                  </a:outerShdw>
                </a:effectLst>
              </a:rPr>
              <a:t>Anak</a:t>
            </a:r>
            <a:r>
              <a:rPr lang="en-ZA" sz="2400" dirty="0" smtClean="0">
                <a:effectLst>
                  <a:outerShdw blurRad="38100" dist="38100" dir="2700000" algn="tl">
                    <a:srgbClr val="000000">
                      <a:alpha val="43137"/>
                    </a:srgbClr>
                  </a:outerShdw>
                </a:effectLst>
              </a:rPr>
              <a:t>, </a:t>
            </a:r>
            <a:r>
              <a:rPr lang="en-ZA" sz="2400" i="1" dirty="0" smtClean="0">
                <a:effectLst>
                  <a:outerShdw blurRad="38100" dist="38100" dir="2700000" algn="tl">
                    <a:srgbClr val="000000">
                      <a:alpha val="43137"/>
                    </a:srgbClr>
                  </a:outerShdw>
                </a:effectLst>
              </a:rPr>
              <a:t>which come of the giants: and we were in our own sight as grasshoppers, and so we were in their sight</a:t>
            </a:r>
            <a:r>
              <a:rPr lang="en-ZA" sz="2400" i="1" dirty="0" smtClean="0">
                <a:effectLst>
                  <a:outerShdw blurRad="38100" dist="38100" dir="2700000" algn="tl">
                    <a:srgbClr val="000000">
                      <a:alpha val="43137"/>
                    </a:srgbClr>
                  </a:outerShdw>
                </a:effectLst>
              </a:rPr>
              <a:t>.</a:t>
            </a:r>
            <a:endParaRPr lang="nl-NL"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4893647"/>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Núm </a:t>
            </a:r>
            <a:r>
              <a:rPr lang="nl-NL" sz="2400" b="1" dirty="0" smtClean="0">
                <a:solidFill>
                  <a:srgbClr val="0070C0"/>
                </a:solidFill>
                <a:effectLst>
                  <a:outerShdw blurRad="38100" dist="38100" dir="2700000" algn="tl">
                    <a:srgbClr val="000000">
                      <a:alpha val="43137"/>
                    </a:srgbClr>
                  </a:outerShdw>
                </a:effectLst>
              </a:rPr>
              <a:t>13:22  </a:t>
            </a:r>
            <a:r>
              <a:rPr lang="nl-NL" sz="2400" dirty="0" smtClean="0">
                <a:effectLst>
                  <a:outerShdw blurRad="38100" dist="38100" dir="2700000" algn="tl">
                    <a:srgbClr val="000000">
                      <a:alpha val="43137"/>
                    </a:srgbClr>
                  </a:outerShdw>
                </a:effectLst>
              </a:rPr>
              <a:t>hulle het in die Suidland opgetrek en tot by Hebron gekom; en daar was Ahíman, Sesai en Talmai, </a:t>
            </a:r>
            <a:r>
              <a:rPr lang="nl-NL" sz="2400" b="1" dirty="0" smtClean="0">
                <a:solidFill>
                  <a:srgbClr val="C00000"/>
                </a:solidFill>
                <a:effectLst>
                  <a:outerShdw blurRad="38100" dist="38100" dir="2700000" algn="tl">
                    <a:srgbClr val="000000">
                      <a:alpha val="43137"/>
                    </a:srgbClr>
                  </a:outerShdw>
                </a:effectLst>
              </a:rPr>
              <a:t>die kinders van die Enakiete.</a:t>
            </a:r>
            <a:r>
              <a:rPr lang="nl-NL" sz="2400" dirty="0" smtClean="0">
                <a:effectLst>
                  <a:outerShdw blurRad="38100" dist="38100" dir="2700000" algn="tl">
                    <a:srgbClr val="000000">
                      <a:alpha val="43137"/>
                    </a:srgbClr>
                  </a:outerShdw>
                </a:effectLst>
              </a:rPr>
              <a:t> En Hebron is sewe jaar voor Soan in Egipte gebou.  </a:t>
            </a:r>
          </a:p>
          <a:p>
            <a:endParaRPr lang="nl-NL" sz="12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Núm 13:28  </a:t>
            </a:r>
            <a:r>
              <a:rPr lang="nl-NL" sz="2400" dirty="0" smtClean="0"/>
              <a:t>Maar die volk wat in die land woon, </a:t>
            </a:r>
            <a:r>
              <a:rPr lang="nl-NL" sz="2400" b="1" dirty="0" smtClean="0">
                <a:solidFill>
                  <a:srgbClr val="C00000"/>
                </a:solidFill>
                <a:effectLst>
                  <a:outerShdw blurRad="38100" dist="38100" dir="2700000" algn="tl">
                    <a:srgbClr val="000000">
                      <a:alpha val="43137"/>
                    </a:srgbClr>
                  </a:outerShdw>
                </a:effectLst>
              </a:rPr>
              <a:t>is sterk, </a:t>
            </a:r>
            <a:r>
              <a:rPr lang="nl-NL" sz="2400" dirty="0" smtClean="0"/>
              <a:t>en die</a:t>
            </a:r>
            <a:r>
              <a:rPr lang="nl-NL" sz="2400" b="1" dirty="0" smtClean="0">
                <a:solidFill>
                  <a:srgbClr val="C00000"/>
                </a:solidFill>
                <a:effectLst>
                  <a:outerShdw blurRad="38100" dist="38100" dir="2700000" algn="tl">
                    <a:srgbClr val="000000">
                      <a:alpha val="43137"/>
                    </a:srgbClr>
                  </a:outerShdw>
                </a:effectLst>
              </a:rPr>
              <a:t> stede is versterk en baie groot; </a:t>
            </a:r>
            <a:r>
              <a:rPr lang="nl-NL" sz="2400" dirty="0" smtClean="0"/>
              <a:t>en ons het daar ook die </a:t>
            </a:r>
            <a:r>
              <a:rPr lang="nl-NL" sz="2400" b="1" dirty="0" smtClean="0">
                <a:solidFill>
                  <a:srgbClr val="C00000"/>
                </a:solidFill>
                <a:effectLst>
                  <a:outerShdw blurRad="38100" dist="38100" dir="2700000" algn="tl">
                    <a:srgbClr val="000000">
                      <a:alpha val="43137"/>
                    </a:srgbClr>
                  </a:outerShdw>
                </a:effectLst>
              </a:rPr>
              <a:t>kinders van die Enakiete gesien. </a:t>
            </a:r>
          </a:p>
          <a:p>
            <a:endParaRPr lang="nl-NL" sz="12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Deu 9:1  </a:t>
            </a:r>
            <a:r>
              <a:rPr lang="nl-NL" sz="2400" dirty="0" smtClean="0">
                <a:effectLst>
                  <a:outerShdw blurRad="38100" dist="38100" dir="2700000" algn="tl">
                    <a:srgbClr val="000000">
                      <a:alpha val="43137"/>
                    </a:srgbClr>
                  </a:outerShdw>
                </a:effectLst>
              </a:rPr>
              <a:t>Hoor, Israel, jy trek vandag deur die Jordaan om nasies in besit te gaan neem wat groter en sterker is as jy, stede wat groot en </a:t>
            </a:r>
            <a:r>
              <a:rPr lang="nl-NL" sz="2400" b="1" dirty="0" smtClean="0">
                <a:solidFill>
                  <a:srgbClr val="C00000"/>
                </a:solidFill>
                <a:effectLst>
                  <a:outerShdw blurRad="38100" dist="38100" dir="2700000" algn="tl">
                    <a:srgbClr val="000000">
                      <a:alpha val="43137"/>
                    </a:srgbClr>
                  </a:outerShdw>
                </a:effectLst>
              </a:rPr>
              <a:t>tot aan die hemel </a:t>
            </a:r>
            <a:r>
              <a:rPr lang="nl-NL" sz="2400" dirty="0" smtClean="0">
                <a:effectLst>
                  <a:outerShdw blurRad="38100" dist="38100" dir="2700000" algn="tl">
                    <a:srgbClr val="000000">
                      <a:alpha val="43137"/>
                    </a:srgbClr>
                  </a:outerShdw>
                </a:effectLst>
              </a:rPr>
              <a:t>versterk is, </a:t>
            </a:r>
          </a:p>
          <a:p>
            <a:r>
              <a:rPr lang="nl-NL" sz="2400" b="1" dirty="0" smtClean="0">
                <a:solidFill>
                  <a:srgbClr val="0070C0"/>
                </a:solidFill>
                <a:effectLst>
                  <a:outerShdw blurRad="38100" dist="38100" dir="2700000" algn="tl">
                    <a:srgbClr val="000000">
                      <a:alpha val="43137"/>
                    </a:srgbClr>
                  </a:outerShdw>
                </a:effectLst>
              </a:rPr>
              <a:t>Deu 9:2  </a:t>
            </a:r>
            <a:r>
              <a:rPr lang="nl-NL" sz="2400" dirty="0" smtClean="0">
                <a:effectLst>
                  <a:outerShdw blurRad="38100" dist="38100" dir="2700000" algn="tl">
                    <a:srgbClr val="000000">
                      <a:alpha val="43137"/>
                    </a:srgbClr>
                  </a:outerShdw>
                </a:effectLst>
              </a:rPr>
              <a:t>‘n groot volk van </a:t>
            </a:r>
            <a:r>
              <a:rPr lang="nl-NL" sz="2400" b="1" dirty="0" smtClean="0">
                <a:solidFill>
                  <a:srgbClr val="C00000"/>
                </a:solidFill>
                <a:effectLst>
                  <a:outerShdw blurRad="38100" dist="38100" dir="2700000" algn="tl">
                    <a:srgbClr val="000000">
                      <a:alpha val="43137"/>
                    </a:srgbClr>
                  </a:outerShdw>
                </a:effectLst>
              </a:rPr>
              <a:t>hoë gestalte, </a:t>
            </a:r>
            <a:r>
              <a:rPr lang="nl-NL" sz="2400" dirty="0" smtClean="0">
                <a:effectLst>
                  <a:outerShdw blurRad="38100" dist="38100" dir="2700000" algn="tl">
                    <a:srgbClr val="000000">
                      <a:alpha val="43137"/>
                    </a:srgbClr>
                  </a:outerShdw>
                </a:effectLst>
              </a:rPr>
              <a:t>die kinders van die Enakiete, wat jy self ken en van wie jy hoor sê het: Wie kan standhou voor die kinders van Enak?</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6032421"/>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Deu 1:28  </a:t>
            </a:r>
            <a:r>
              <a:rPr lang="nl-NL" sz="2400" dirty="0" smtClean="0">
                <a:effectLst>
                  <a:outerShdw blurRad="38100" dist="38100" dir="2700000" algn="tl">
                    <a:srgbClr val="000000">
                      <a:alpha val="43137"/>
                    </a:srgbClr>
                  </a:outerShdw>
                </a:effectLst>
              </a:rPr>
              <a:t>Waarheen moet ons optrek? Ons broers het ons hart laat versmelt deur te sê: Dit is ‘n volk </a:t>
            </a:r>
            <a:r>
              <a:rPr lang="nl-NL" sz="2400" b="1" dirty="0" smtClean="0">
                <a:solidFill>
                  <a:srgbClr val="C00000"/>
                </a:solidFill>
                <a:effectLst>
                  <a:outerShdw blurRad="38100" dist="38100" dir="2700000" algn="tl">
                    <a:srgbClr val="000000">
                      <a:alpha val="43137"/>
                    </a:srgbClr>
                  </a:outerShdw>
                </a:effectLst>
              </a:rPr>
              <a:t>groter en hoër van gestalte as ons; </a:t>
            </a:r>
            <a:r>
              <a:rPr lang="nl-NL" sz="2400" dirty="0" smtClean="0">
                <a:effectLst>
                  <a:outerShdw blurRad="38100" dist="38100" dir="2700000" algn="tl">
                    <a:srgbClr val="000000">
                      <a:alpha val="43137"/>
                    </a:srgbClr>
                  </a:outerShdw>
                </a:effectLst>
              </a:rPr>
              <a:t>die stede is groot en </a:t>
            </a:r>
            <a:r>
              <a:rPr lang="nl-NL" sz="2400" b="1" dirty="0" smtClean="0">
                <a:solidFill>
                  <a:srgbClr val="C00000"/>
                </a:solidFill>
                <a:effectLst>
                  <a:outerShdw blurRad="38100" dist="38100" dir="2700000" algn="tl">
                    <a:srgbClr val="000000">
                      <a:alpha val="43137"/>
                    </a:srgbClr>
                  </a:outerShdw>
                </a:effectLst>
              </a:rPr>
              <a:t>tot aan die hemel versterk</a:t>
            </a:r>
            <a:r>
              <a:rPr lang="nl-NL" sz="2400" dirty="0" smtClean="0">
                <a:effectLst>
                  <a:outerShdw blurRad="38100" dist="38100" dir="2700000" algn="tl">
                    <a:srgbClr val="000000">
                      <a:alpha val="43137"/>
                    </a:srgbClr>
                  </a:outerShdw>
                </a:effectLst>
              </a:rPr>
              <a:t>; en ons het daar ook die kinders van die Enakiete gesien.</a:t>
            </a:r>
          </a:p>
          <a:p>
            <a:endParaRPr lang="nl-NL"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Deu 2:10  </a:t>
            </a:r>
            <a:r>
              <a:rPr lang="nl-NL" sz="2400" dirty="0" smtClean="0">
                <a:effectLst>
                  <a:outerShdw blurRad="38100" dist="38100" dir="2700000" algn="tl">
                    <a:srgbClr val="000000">
                      <a:alpha val="43137"/>
                    </a:srgbClr>
                  </a:outerShdw>
                </a:effectLst>
              </a:rPr>
              <a:t>Die Emiete het tevore daarin gewoon, ‘n volk groot en talryk </a:t>
            </a:r>
            <a:r>
              <a:rPr lang="nl-NL" sz="2400" b="1" dirty="0" smtClean="0">
                <a:solidFill>
                  <a:srgbClr val="C00000"/>
                </a:solidFill>
                <a:effectLst>
                  <a:outerShdw blurRad="38100" dist="38100" dir="2700000" algn="tl">
                    <a:srgbClr val="000000">
                      <a:alpha val="43137"/>
                    </a:srgbClr>
                  </a:outerShdw>
                </a:effectLst>
              </a:rPr>
              <a:t>en hoog van gestalte </a:t>
            </a:r>
            <a:r>
              <a:rPr lang="nl-NL" sz="2400" dirty="0" smtClean="0">
                <a:effectLst>
                  <a:outerShdw blurRad="38100" dist="38100" dir="2700000" algn="tl">
                    <a:srgbClr val="000000">
                      <a:alpha val="43137"/>
                    </a:srgbClr>
                  </a:outerShdw>
                </a:effectLst>
              </a:rPr>
              <a:t>soos die Enakiete. </a:t>
            </a:r>
          </a:p>
          <a:p>
            <a:r>
              <a:rPr lang="nl-NL" sz="2400" b="1" dirty="0" smtClean="0">
                <a:solidFill>
                  <a:srgbClr val="0070C0"/>
                </a:solidFill>
                <a:effectLst>
                  <a:outerShdw blurRad="38100" dist="38100" dir="2700000" algn="tl">
                    <a:srgbClr val="000000">
                      <a:alpha val="43137"/>
                    </a:srgbClr>
                  </a:outerShdw>
                </a:effectLst>
              </a:rPr>
              <a:t>Deu 2:11  </a:t>
            </a:r>
            <a:r>
              <a:rPr lang="nl-NL" sz="2400" dirty="0" smtClean="0">
                <a:effectLst>
                  <a:outerShdw blurRad="38100" dist="38100" dir="2700000" algn="tl">
                    <a:srgbClr val="000000">
                      <a:alpha val="43137"/>
                    </a:srgbClr>
                  </a:outerShdw>
                </a:effectLst>
              </a:rPr>
              <a:t>Hulle word ook vir </a:t>
            </a:r>
            <a:r>
              <a:rPr lang="nl-NL" sz="2400" b="1" dirty="0" smtClean="0">
                <a:solidFill>
                  <a:srgbClr val="C00000"/>
                </a:solidFill>
                <a:effectLst>
                  <a:outerShdw blurRad="38100" dist="38100" dir="2700000" algn="tl">
                    <a:srgbClr val="000000">
                      <a:alpha val="43137"/>
                    </a:srgbClr>
                  </a:outerShdw>
                </a:effectLst>
              </a:rPr>
              <a:t>Refaïete</a:t>
            </a:r>
            <a:r>
              <a:rPr lang="nl-NL" sz="2400" dirty="0" smtClean="0">
                <a:effectLst>
                  <a:outerShdw blurRad="38100" dist="38100" dir="2700000" algn="tl">
                    <a:srgbClr val="000000">
                      <a:alpha val="43137"/>
                    </a:srgbClr>
                  </a:outerShdw>
                </a:effectLst>
              </a:rPr>
              <a:t> gehou, soos die Enakiete; maar die Moabiete het hulle Emiete genoem.</a:t>
            </a:r>
          </a:p>
          <a:p>
            <a:r>
              <a:rPr lang="en-ZA" sz="2400" b="1" dirty="0" smtClean="0">
                <a:solidFill>
                  <a:schemeClr val="accent3">
                    <a:lumMod val="50000"/>
                  </a:schemeClr>
                </a:solidFill>
                <a:effectLst>
                  <a:outerShdw blurRad="38100" dist="38100" dir="2700000" algn="tl">
                    <a:srgbClr val="000000">
                      <a:alpha val="43137"/>
                    </a:srgbClr>
                  </a:outerShdw>
                </a:effectLst>
              </a:rPr>
              <a:t>(</a:t>
            </a:r>
            <a:r>
              <a:rPr lang="en-ZA" sz="2400" b="1" dirty="0" err="1" smtClean="0">
                <a:solidFill>
                  <a:schemeClr val="accent3">
                    <a:lumMod val="50000"/>
                  </a:schemeClr>
                </a:solidFill>
                <a:effectLst>
                  <a:outerShdw blurRad="38100" dist="38100" dir="2700000" algn="tl">
                    <a:srgbClr val="000000">
                      <a:alpha val="43137"/>
                    </a:srgbClr>
                  </a:outerShdw>
                </a:effectLst>
              </a:rPr>
              <a:t>KJV</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dirty="0" smtClean="0">
                <a:effectLst>
                  <a:outerShdw blurRad="38100" dist="38100" dir="2700000" algn="tl">
                    <a:srgbClr val="000000">
                      <a:alpha val="43137"/>
                    </a:srgbClr>
                  </a:outerShdw>
                </a:effectLst>
              </a:rPr>
              <a:t>Which also were accounted giants, as the </a:t>
            </a:r>
            <a:r>
              <a:rPr lang="en-ZA" sz="2400" dirty="0" err="1" smtClean="0">
                <a:effectLst>
                  <a:outerShdw blurRad="38100" dist="38100" dir="2700000" algn="tl">
                    <a:srgbClr val="000000">
                      <a:alpha val="43137"/>
                    </a:srgbClr>
                  </a:outerShdw>
                </a:effectLst>
              </a:rPr>
              <a:t>Anakims</a:t>
            </a:r>
            <a:r>
              <a:rPr lang="en-ZA" sz="2400" dirty="0" smtClean="0">
                <a:effectLst>
                  <a:outerShdw blurRad="38100" dist="38100" dir="2700000" algn="tl">
                    <a:srgbClr val="000000">
                      <a:alpha val="43137"/>
                    </a:srgbClr>
                  </a:outerShdw>
                </a:effectLst>
              </a:rPr>
              <a:t>; but the Moabites call them </a:t>
            </a:r>
            <a:r>
              <a:rPr lang="en-ZA" sz="2400" dirty="0" err="1" smtClean="0">
                <a:effectLst>
                  <a:outerShdw blurRad="38100" dist="38100" dir="2700000" algn="tl">
                    <a:srgbClr val="000000">
                      <a:alpha val="43137"/>
                    </a:srgbClr>
                  </a:outerShdw>
                </a:effectLst>
              </a:rPr>
              <a:t>Emims</a:t>
            </a:r>
            <a:r>
              <a:rPr lang="en-ZA" sz="2400" dirty="0" smtClean="0">
                <a:effectLst>
                  <a:outerShdw blurRad="38100" dist="38100" dir="2700000" algn="tl">
                    <a:srgbClr val="000000">
                      <a:alpha val="43137"/>
                    </a:srgbClr>
                  </a:outerShdw>
                </a:effectLst>
              </a:rPr>
              <a:t>.</a:t>
            </a:r>
          </a:p>
          <a:p>
            <a:endParaRPr lang="en-ZA" sz="12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1Kr 11:23  </a:t>
            </a:r>
            <a:r>
              <a:rPr lang="nl-NL" sz="2400" dirty="0" smtClean="0">
                <a:effectLst>
                  <a:outerShdw blurRad="38100" dist="38100" dir="2700000" algn="tl">
                    <a:srgbClr val="000000">
                      <a:alpha val="43137"/>
                    </a:srgbClr>
                  </a:outerShdw>
                </a:effectLst>
              </a:rPr>
              <a:t>Hy Benájahet ook ‘n Egiptenaar verslaan, </a:t>
            </a:r>
            <a:r>
              <a:rPr lang="nl-NL" sz="2400" b="1" dirty="0" smtClean="0">
                <a:solidFill>
                  <a:srgbClr val="C00000"/>
                </a:solidFill>
                <a:effectLst>
                  <a:outerShdw blurRad="38100" dist="38100" dir="2700000" algn="tl">
                    <a:srgbClr val="000000">
                      <a:alpha val="43137"/>
                    </a:srgbClr>
                  </a:outerShdw>
                </a:effectLst>
              </a:rPr>
              <a:t>‘n groot man, vyf </a:t>
            </a:r>
            <a:r>
              <a:rPr lang="nl-NL" sz="2400" b="1" dirty="0" smtClean="0">
                <a:solidFill>
                  <a:srgbClr val="C00000"/>
                </a:solidFill>
                <a:effectLst>
                  <a:outerShdw blurRad="38100" dist="38100" dir="2700000" algn="tl">
                    <a:srgbClr val="000000">
                      <a:alpha val="43137"/>
                    </a:srgbClr>
                  </a:outerShdw>
                </a:effectLst>
              </a:rPr>
              <a:t>el </a:t>
            </a:r>
            <a:r>
              <a:rPr lang="nl-NL" sz="2400" b="1" dirty="0" smtClean="0">
                <a:solidFill>
                  <a:schemeClr val="accent3">
                    <a:lumMod val="50000"/>
                  </a:schemeClr>
                </a:solidFill>
                <a:effectLst>
                  <a:outerShdw blurRad="38100" dist="38100" dir="2700000" algn="tl">
                    <a:srgbClr val="000000">
                      <a:alpha val="43137"/>
                    </a:srgbClr>
                  </a:outerShdw>
                </a:effectLst>
              </a:rPr>
              <a:t>(2.5 m/8’.2”);</a:t>
            </a:r>
            <a:r>
              <a:rPr lang="nl-NL" sz="2400" dirty="0" smtClean="0">
                <a:solidFill>
                  <a:schemeClr val="accent3">
                    <a:lumMod val="50000"/>
                  </a:schemeClr>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en in die hand van die Egiptenaar was ‘n spies soos ‘n wewersbalk; maar hy het na hom afgegaan met ‘n stok en die spies uit die hand van die Egiptenaar geruk en hom met sy eie spies doodgesteek.</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908720"/>
            <a:ext cx="9180512" cy="4154984"/>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1Sam 17:4  </a:t>
            </a:r>
            <a:r>
              <a:rPr lang="nl-NL" sz="2400" dirty="0" smtClean="0">
                <a:effectLst>
                  <a:outerShdw blurRad="38100" dist="38100" dir="2700000" algn="tl">
                    <a:srgbClr val="000000">
                      <a:alpha val="43137"/>
                    </a:srgbClr>
                  </a:outerShdw>
                </a:effectLst>
              </a:rPr>
              <a:t>Toe kom daar ‘n baasvegter uit die laers van die Filistyne, met die naam van Góliat, uit Gat; </a:t>
            </a:r>
            <a:r>
              <a:rPr lang="nl-NL" sz="2400" b="1" dirty="0" smtClean="0">
                <a:solidFill>
                  <a:srgbClr val="C00000"/>
                </a:solidFill>
                <a:effectLst>
                  <a:outerShdw blurRad="38100" dist="38100" dir="2700000" algn="tl">
                    <a:srgbClr val="000000">
                      <a:alpha val="43137"/>
                    </a:srgbClr>
                  </a:outerShdw>
                </a:effectLst>
              </a:rPr>
              <a:t>sy hoogte was ses el </a:t>
            </a:r>
            <a:r>
              <a:rPr lang="nl-NL" sz="2400" b="1" dirty="0" smtClean="0">
                <a:solidFill>
                  <a:schemeClr val="accent3">
                    <a:lumMod val="50000"/>
                  </a:schemeClr>
                </a:solidFill>
                <a:effectLst>
                  <a:outerShdw blurRad="38100" dist="38100" dir="2700000" algn="tl">
                    <a:srgbClr val="000000">
                      <a:alpha val="43137"/>
                    </a:srgbClr>
                  </a:outerShdw>
                </a:effectLst>
              </a:rPr>
              <a:t>(3.2m/10’6</a:t>
            </a:r>
            <a:r>
              <a:rPr lang="nl-NL" sz="2400" b="1" dirty="0" smtClean="0">
                <a:solidFill>
                  <a:schemeClr val="accent3">
                    <a:lumMod val="50000"/>
                  </a:schemeClr>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en </a:t>
            </a:r>
            <a:r>
              <a:rPr lang="nl-NL" sz="2400" dirty="0" smtClean="0">
                <a:effectLst>
                  <a:outerShdw blurRad="38100" dist="38100" dir="2700000" algn="tl">
                    <a:srgbClr val="000000">
                      <a:alpha val="43137"/>
                    </a:srgbClr>
                  </a:outerShdw>
                </a:effectLst>
              </a:rPr>
              <a:t>‘n </a:t>
            </a:r>
            <a:r>
              <a:rPr lang="nl-NL" sz="2400" dirty="0" smtClean="0">
                <a:effectLst>
                  <a:outerShdw blurRad="38100" dist="38100" dir="2700000" algn="tl">
                    <a:srgbClr val="000000">
                      <a:alpha val="43137"/>
                    </a:srgbClr>
                  </a:outerShdw>
                </a:effectLst>
              </a:rPr>
              <a:t>span.</a:t>
            </a:r>
            <a:endParaRPr lang="nl-NL" sz="2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1Sam 17:5  </a:t>
            </a:r>
            <a:r>
              <a:rPr lang="nl-NL" sz="2400" dirty="0" smtClean="0">
                <a:effectLst>
                  <a:outerShdw blurRad="38100" dist="38100" dir="2700000" algn="tl">
                    <a:srgbClr val="000000">
                      <a:alpha val="43137"/>
                    </a:srgbClr>
                  </a:outerShdw>
                </a:effectLst>
              </a:rPr>
              <a:t>Daar was ‘n koperhelm op sy hoof, en hy het ‘n pantser van skubbe aangehad—die gewig van die pantser </a:t>
            </a:r>
            <a:r>
              <a:rPr lang="nl-NL" sz="2400" b="1" dirty="0" smtClean="0">
                <a:solidFill>
                  <a:srgbClr val="C00000"/>
                </a:solidFill>
                <a:effectLst>
                  <a:outerShdw blurRad="38100" dist="38100" dir="2700000" algn="tl">
                    <a:srgbClr val="000000">
                      <a:alpha val="43137"/>
                    </a:srgbClr>
                  </a:outerShdw>
                </a:effectLst>
              </a:rPr>
              <a:t>was vyf duisend sikkels koper— </a:t>
            </a:r>
            <a:r>
              <a:rPr lang="nl-NL" sz="2400" b="1" dirty="0" smtClean="0">
                <a:solidFill>
                  <a:schemeClr val="accent3">
                    <a:lumMod val="50000"/>
                  </a:schemeClr>
                </a:solidFill>
                <a:effectLst>
                  <a:outerShdw blurRad="38100" dist="38100" dir="2700000" algn="tl">
                    <a:srgbClr val="000000">
                      <a:alpha val="43137"/>
                    </a:srgbClr>
                  </a:outerShdw>
                </a:effectLst>
              </a:rPr>
              <a:t>(57kg)</a:t>
            </a:r>
          </a:p>
          <a:p>
            <a:r>
              <a:rPr lang="nl-NL" sz="2400" b="1" dirty="0" smtClean="0">
                <a:solidFill>
                  <a:srgbClr val="0070C0"/>
                </a:solidFill>
                <a:effectLst>
                  <a:outerShdw blurRad="38100" dist="38100" dir="2700000" algn="tl">
                    <a:srgbClr val="000000">
                      <a:alpha val="43137"/>
                    </a:srgbClr>
                  </a:outerShdw>
                </a:effectLst>
              </a:rPr>
              <a:t>1Sam 17:6  </a:t>
            </a:r>
            <a:r>
              <a:rPr lang="nl-NL" sz="2400" dirty="0" smtClean="0">
                <a:effectLst>
                  <a:outerShdw blurRad="38100" dist="38100" dir="2700000" algn="tl">
                    <a:srgbClr val="000000">
                      <a:alpha val="43137"/>
                    </a:srgbClr>
                  </a:outerShdw>
                </a:effectLst>
              </a:rPr>
              <a:t>en skeenplate van koper was aan sy bene en ‘n koperlans tussen sy skouers. </a:t>
            </a:r>
          </a:p>
          <a:p>
            <a:r>
              <a:rPr lang="nl-NL" sz="2400" b="1" dirty="0" smtClean="0">
                <a:solidFill>
                  <a:srgbClr val="0070C0"/>
                </a:solidFill>
                <a:effectLst>
                  <a:outerShdw blurRad="38100" dist="38100" dir="2700000" algn="tl">
                    <a:srgbClr val="000000">
                      <a:alpha val="43137"/>
                    </a:srgbClr>
                  </a:outerShdw>
                </a:effectLst>
              </a:rPr>
              <a:t>1Sam 17:7  </a:t>
            </a:r>
            <a:r>
              <a:rPr lang="nl-NL" sz="2400" dirty="0" smtClean="0">
                <a:effectLst>
                  <a:outerShdw blurRad="38100" dist="38100" dir="2700000" algn="tl">
                    <a:srgbClr val="000000">
                      <a:alpha val="43137"/>
                    </a:srgbClr>
                  </a:outerShdw>
                </a:effectLst>
              </a:rPr>
              <a:t>Die steel van sy spies was soos ‘n wewersbalk, en die lem van sy spies was van </a:t>
            </a:r>
            <a:r>
              <a:rPr lang="nl-NL" sz="2400" b="1" dirty="0" smtClean="0">
                <a:solidFill>
                  <a:srgbClr val="C00000"/>
                </a:solidFill>
                <a:effectLst>
                  <a:outerShdw blurRad="38100" dist="38100" dir="2700000" algn="tl">
                    <a:srgbClr val="000000">
                      <a:alpha val="43137"/>
                    </a:srgbClr>
                  </a:outerShdw>
                </a:effectLst>
              </a:rPr>
              <a:t>ses honderd sikkels yster, </a:t>
            </a:r>
            <a:r>
              <a:rPr lang="nl-NL" sz="2400" dirty="0" smtClean="0">
                <a:effectLst>
                  <a:outerShdw blurRad="38100" dist="38100" dir="2700000" algn="tl">
                    <a:srgbClr val="000000">
                      <a:alpha val="43137"/>
                    </a:srgbClr>
                  </a:outerShdw>
                </a:effectLst>
              </a:rPr>
              <a:t>en die skilddraer het voor hom uit geloop</a:t>
            </a:r>
            <a:r>
              <a:rPr lang="nl-NL" sz="2400" dirty="0" smtClean="0">
                <a:effectLst>
                  <a:outerShdw blurRad="38100" dist="38100" dir="2700000" algn="tl">
                    <a:srgbClr val="000000">
                      <a:alpha val="43137"/>
                    </a:srgbClr>
                  </a:outerShdw>
                </a:effectLst>
              </a:rPr>
              <a:t>. </a:t>
            </a:r>
            <a:r>
              <a:rPr lang="nl-NL" sz="2400" b="1" dirty="0" smtClean="0">
                <a:solidFill>
                  <a:schemeClr val="accent3">
                    <a:lumMod val="50000"/>
                  </a:schemeClr>
                </a:solidFill>
                <a:effectLst>
                  <a:outerShdw blurRad="38100" dist="38100" dir="2700000" algn="tl">
                    <a:srgbClr val="000000">
                      <a:alpha val="43137"/>
                    </a:srgbClr>
                  </a:outerShdw>
                </a:effectLst>
              </a:rPr>
              <a:t>(7kg</a:t>
            </a:r>
            <a:r>
              <a:rPr lang="nl-NL" sz="2400" b="1" dirty="0" smtClean="0">
                <a:solidFill>
                  <a:schemeClr val="accent3">
                    <a:lumMod val="50000"/>
                  </a:schemeClr>
                </a:solidFill>
                <a:effectLst>
                  <a:outerShdw blurRad="38100" dist="38100" dir="2700000" algn="tl">
                    <a:srgbClr val="000000">
                      <a:alpha val="43137"/>
                    </a:srgbClr>
                  </a:outerShdw>
                </a:effectLst>
              </a:rPr>
              <a:t>)</a:t>
            </a:r>
            <a:endParaRPr lang="en-ZA"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5693866"/>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rPr>
              <a:t>Deu</a:t>
            </a:r>
            <a:r>
              <a:rPr lang="en-ZA" sz="2400" b="1" dirty="0" smtClean="0">
                <a:solidFill>
                  <a:srgbClr val="0070C0"/>
                </a:solidFill>
                <a:effectLst>
                  <a:outerShdw blurRad="38100" dist="38100" dir="2700000" algn="tl">
                    <a:srgbClr val="000000">
                      <a:alpha val="43137"/>
                    </a:srgbClr>
                  </a:outerShdw>
                </a:effectLst>
              </a:rPr>
              <a:t> 3:11  </a:t>
            </a:r>
            <a:r>
              <a:rPr lang="en-ZA" sz="2400" dirty="0" smtClean="0">
                <a:effectLst>
                  <a:outerShdw blurRad="38100" dist="38100" dir="2700000" algn="tl">
                    <a:srgbClr val="000000">
                      <a:alpha val="43137"/>
                    </a:srgbClr>
                  </a:outerShdw>
                </a:effectLst>
              </a:rPr>
              <a:t>Want </a:t>
            </a:r>
            <a:r>
              <a:rPr lang="en-ZA" sz="2400" dirty="0" err="1" smtClean="0">
                <a:effectLst>
                  <a:outerShdw blurRad="38100" dist="38100" dir="2700000" algn="tl">
                    <a:srgbClr val="000000">
                      <a:alpha val="43137"/>
                    </a:srgbClr>
                  </a:outerShdw>
                </a:effectLst>
              </a:rPr>
              <a:t>Og</a:t>
            </a:r>
            <a:r>
              <a:rPr lang="en-ZA" sz="2400" dirty="0" smtClean="0">
                <a:effectLst>
                  <a:outerShdw blurRad="38100" dist="38100" dir="2700000" algn="tl">
                    <a:srgbClr val="000000">
                      <a:alpha val="43137"/>
                    </a:srgbClr>
                  </a:outerShdw>
                </a:effectLst>
              </a:rPr>
              <a:t>, die </a:t>
            </a:r>
            <a:r>
              <a:rPr lang="en-ZA" sz="2400" dirty="0" err="1" smtClean="0">
                <a:effectLst>
                  <a:outerShdw blurRad="38100" dist="38100" dir="2700000" algn="tl">
                    <a:srgbClr val="000000">
                      <a:alpha val="43137"/>
                    </a:srgbClr>
                  </a:outerShdw>
                </a:effectLst>
              </a:rPr>
              <a:t>koning</a:t>
            </a:r>
            <a:r>
              <a:rPr lang="en-ZA" sz="2400" dirty="0" smtClean="0">
                <a:effectLst>
                  <a:outerShdw blurRad="38100" dist="38100" dir="2700000" algn="tl">
                    <a:srgbClr val="000000">
                      <a:alpha val="43137"/>
                    </a:srgbClr>
                  </a:outerShdw>
                </a:effectLst>
              </a:rPr>
              <a:t> van </a:t>
            </a:r>
            <a:r>
              <a:rPr lang="en-ZA" sz="2400" dirty="0" err="1" smtClean="0">
                <a:effectLst>
                  <a:outerShdw blurRad="38100" dist="38100" dir="2700000" algn="tl">
                    <a:srgbClr val="000000">
                      <a:alpha val="43137"/>
                    </a:srgbClr>
                  </a:outerShdw>
                </a:effectLst>
              </a:rPr>
              <a:t>Basan</a:t>
            </a:r>
            <a:r>
              <a:rPr lang="en-ZA" sz="2400" dirty="0" smtClean="0">
                <a:effectLst>
                  <a:outerShdw blurRad="38100" dist="38100" dir="2700000" algn="tl">
                    <a:srgbClr val="000000">
                      <a:alpha val="43137"/>
                    </a:srgbClr>
                  </a:outerShdw>
                </a:effectLst>
              </a:rPr>
              <a:t>, het net </a:t>
            </a:r>
            <a:r>
              <a:rPr lang="en-ZA" sz="2400" dirty="0" err="1" smtClean="0">
                <a:effectLst>
                  <a:outerShdw blurRad="38100" dist="38100" dir="2700000" algn="tl">
                    <a:srgbClr val="000000">
                      <a:alpha val="43137"/>
                    </a:srgbClr>
                  </a:outerShdw>
                </a:effectLst>
              </a:rPr>
              <a:t>alleen</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oorgebly</a:t>
            </a:r>
            <a:r>
              <a:rPr lang="en-ZA" sz="2400" dirty="0" smtClean="0">
                <a:effectLst>
                  <a:outerShdw blurRad="38100" dist="38100" dir="2700000" algn="tl">
                    <a:srgbClr val="000000">
                      <a:alpha val="43137"/>
                    </a:srgbClr>
                  </a:outerShdw>
                </a:effectLst>
              </a:rPr>
              <a:t> van die </a:t>
            </a:r>
            <a:r>
              <a:rPr lang="en-ZA" sz="2400" dirty="0" err="1" smtClean="0">
                <a:effectLst>
                  <a:outerShdw blurRad="38100" dist="38100" dir="2700000" algn="tl">
                    <a:srgbClr val="000000">
                      <a:alpha val="43137"/>
                    </a:srgbClr>
                  </a:outerShdw>
                </a:effectLst>
              </a:rPr>
              <a:t>Refaïete</a:t>
            </a:r>
            <a:r>
              <a:rPr lang="en-ZA" sz="2400" dirty="0" smtClean="0">
                <a:effectLst>
                  <a:outerShdw blurRad="38100" dist="38100" dir="2700000" algn="tl">
                    <a:srgbClr val="000000">
                      <a:alpha val="43137"/>
                    </a:srgbClr>
                  </a:outerShdw>
                </a:effectLst>
              </a:rPr>
              <a:t>. Is </a:t>
            </a:r>
            <a:r>
              <a:rPr lang="en-ZA" sz="2400" dirty="0" err="1" smtClean="0">
                <a:effectLst>
                  <a:outerShdw blurRad="38100" dist="38100" dir="2700000" algn="tl">
                    <a:srgbClr val="000000">
                      <a:alpha val="43137"/>
                    </a:srgbClr>
                  </a:outerShdw>
                </a:effectLst>
              </a:rPr>
              <a:t>sy</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ledekant</a:t>
            </a:r>
            <a:r>
              <a:rPr lang="en-ZA" sz="2400" dirty="0" smtClean="0">
                <a:effectLst>
                  <a:outerShdw blurRad="38100" dist="38100" dir="2700000" algn="tl">
                    <a:srgbClr val="000000">
                      <a:alpha val="43137"/>
                    </a:srgbClr>
                  </a:outerShdw>
                </a:effectLst>
              </a:rPr>
              <a:t>, ‘n </a:t>
            </a:r>
            <a:r>
              <a:rPr lang="en-ZA" sz="2400" dirty="0" err="1" smtClean="0">
                <a:effectLst>
                  <a:outerShdw blurRad="38100" dist="38100" dir="2700000" algn="tl">
                    <a:srgbClr val="000000">
                      <a:alpha val="43137"/>
                    </a:srgbClr>
                  </a:outerShdw>
                </a:effectLst>
              </a:rPr>
              <a:t>ysterledekant</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nie</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daar</a:t>
            </a:r>
            <a:r>
              <a:rPr lang="en-ZA" sz="2400" dirty="0" smtClean="0">
                <a:effectLst>
                  <a:outerShdw blurRad="38100" dist="38100" dir="2700000" algn="tl">
                    <a:srgbClr val="000000">
                      <a:alpha val="43137"/>
                    </a:srgbClr>
                  </a:outerShdw>
                </a:effectLst>
              </a:rPr>
              <a:t> in </a:t>
            </a:r>
            <a:r>
              <a:rPr lang="en-ZA" sz="2400" dirty="0" err="1" smtClean="0">
                <a:effectLst>
                  <a:outerShdw blurRad="38100" dist="38100" dir="2700000" algn="tl">
                    <a:srgbClr val="000000">
                      <a:alpha val="43137"/>
                    </a:srgbClr>
                  </a:outerShdw>
                </a:effectLst>
              </a:rPr>
              <a:t>Rabba</a:t>
            </a:r>
            <a:r>
              <a:rPr lang="en-ZA" sz="2400" dirty="0" smtClean="0">
                <a:effectLst>
                  <a:outerShdw blurRad="38100" dist="38100" dir="2700000" algn="tl">
                    <a:srgbClr val="000000">
                      <a:alpha val="43137"/>
                    </a:srgbClr>
                  </a:outerShdw>
                </a:effectLst>
              </a:rPr>
              <a:t> van die </a:t>
            </a:r>
            <a:r>
              <a:rPr lang="en-ZA" sz="2400" dirty="0" err="1" smtClean="0">
                <a:effectLst>
                  <a:outerShdw blurRad="38100" dist="38100" dir="2700000" algn="tl">
                    <a:srgbClr val="000000">
                      <a:alpha val="43137"/>
                    </a:srgbClr>
                  </a:outerShdw>
                </a:effectLst>
              </a:rPr>
              <a:t>kinders</a:t>
            </a:r>
            <a:r>
              <a:rPr lang="en-ZA" sz="2400" dirty="0" smtClean="0">
                <a:effectLst>
                  <a:outerShdw blurRad="38100" dist="38100" dir="2700000" algn="tl">
                    <a:srgbClr val="000000">
                      <a:alpha val="43137"/>
                    </a:srgbClr>
                  </a:outerShdw>
                </a:effectLst>
              </a:rPr>
              <a:t> van </a:t>
            </a:r>
            <a:r>
              <a:rPr lang="en-ZA" sz="2400" dirty="0" err="1" smtClean="0">
                <a:effectLst>
                  <a:outerShdw blurRad="38100" dist="38100" dir="2700000" algn="tl">
                    <a:srgbClr val="000000">
                      <a:alpha val="43137"/>
                    </a:srgbClr>
                  </a:outerShdw>
                </a:effectLst>
              </a:rPr>
              <a:t>Ammon</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nie</a:t>
            </a:r>
            <a:r>
              <a:rPr lang="en-ZA" sz="2400" dirty="0" smtClean="0">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Nege</a:t>
            </a:r>
            <a:r>
              <a:rPr lang="en-ZA" sz="2400" b="1" dirty="0" smtClean="0">
                <a:solidFill>
                  <a:srgbClr val="C00000"/>
                </a:solidFill>
                <a:effectLst>
                  <a:outerShdw blurRad="38100" dist="38100" dir="2700000" algn="tl">
                    <a:srgbClr val="000000">
                      <a:alpha val="43137"/>
                    </a:srgbClr>
                  </a:outerShdw>
                </a:effectLst>
              </a:rPr>
              <a:t> el </a:t>
            </a:r>
            <a:r>
              <a:rPr lang="nl-NL" sz="2400" b="1" dirty="0" smtClean="0">
                <a:solidFill>
                  <a:schemeClr val="accent3">
                    <a:lumMod val="50000"/>
                  </a:schemeClr>
                </a:solidFill>
                <a:effectLst>
                  <a:outerShdw blurRad="38100" dist="38100" dir="2700000" algn="tl">
                    <a:srgbClr val="000000">
                      <a:alpha val="43137"/>
                    </a:srgbClr>
                  </a:outerShdw>
                </a:effectLst>
              </a:rPr>
              <a:t>(4.5m/14’8”) </a:t>
            </a:r>
            <a:r>
              <a:rPr lang="en-ZA" sz="2400" b="1" dirty="0" smtClean="0">
                <a:solidFill>
                  <a:srgbClr val="C00000"/>
                </a:solidFill>
                <a:effectLst>
                  <a:outerShdw blurRad="38100" dist="38100" dir="2700000" algn="tl">
                    <a:srgbClr val="000000">
                      <a:alpha val="43137"/>
                    </a:srgbClr>
                  </a:outerShdw>
                </a:effectLst>
              </a:rPr>
              <a:t>is </a:t>
            </a:r>
            <a:r>
              <a:rPr lang="en-ZA" sz="2400" b="1" dirty="0" err="1" smtClean="0">
                <a:solidFill>
                  <a:srgbClr val="C00000"/>
                </a:solidFill>
                <a:effectLst>
                  <a:outerShdw blurRad="38100" dist="38100" dir="2700000" algn="tl">
                    <a:srgbClr val="000000">
                      <a:alpha val="43137"/>
                    </a:srgbClr>
                  </a:outerShdw>
                </a:effectLst>
              </a:rPr>
              <a:t>sy</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lengte</a:t>
            </a:r>
            <a:r>
              <a:rPr lang="en-ZA" sz="2400" b="1" dirty="0" smtClean="0">
                <a:solidFill>
                  <a:srgbClr val="C00000"/>
                </a:solidFill>
                <a:effectLst>
                  <a:outerShdw blurRad="38100" dist="38100" dir="2700000" algn="tl">
                    <a:srgbClr val="000000">
                      <a:alpha val="43137"/>
                    </a:srgbClr>
                  </a:outerShdw>
                </a:effectLst>
              </a:rPr>
              <a:t> en </a:t>
            </a:r>
            <a:r>
              <a:rPr lang="en-ZA" sz="2400" b="1" dirty="0" err="1" smtClean="0">
                <a:solidFill>
                  <a:srgbClr val="C00000"/>
                </a:solidFill>
                <a:effectLst>
                  <a:outerShdw blurRad="38100" dist="38100" dir="2700000" algn="tl">
                    <a:srgbClr val="000000">
                      <a:alpha val="43137"/>
                    </a:srgbClr>
                  </a:outerShdw>
                </a:effectLst>
              </a:rPr>
              <a:t>vier</a:t>
            </a:r>
            <a:r>
              <a:rPr lang="en-ZA" sz="2400" b="1" dirty="0" smtClean="0">
                <a:solidFill>
                  <a:srgbClr val="C00000"/>
                </a:solidFill>
                <a:effectLst>
                  <a:outerShdw blurRad="38100" dist="38100" dir="2700000" algn="tl">
                    <a:srgbClr val="000000">
                      <a:alpha val="43137"/>
                    </a:srgbClr>
                  </a:outerShdw>
                </a:effectLst>
              </a:rPr>
              <a:t> </a:t>
            </a:r>
            <a:r>
              <a:rPr lang="en-ZA" sz="2400" b="1" dirty="0" smtClean="0">
                <a:solidFill>
                  <a:srgbClr val="C00000"/>
                </a:solidFill>
                <a:effectLst>
                  <a:outerShdw blurRad="38100" dist="38100" dir="2700000" algn="tl">
                    <a:srgbClr val="000000">
                      <a:alpha val="43137"/>
                    </a:srgbClr>
                  </a:outerShdw>
                </a:effectLst>
              </a:rPr>
              <a:t>el </a:t>
            </a:r>
            <a:r>
              <a:rPr lang="nl-NL" sz="2400" b="1" dirty="0" smtClean="0">
                <a:solidFill>
                  <a:schemeClr val="accent3">
                    <a:lumMod val="50000"/>
                  </a:schemeClr>
                </a:solidFill>
                <a:effectLst>
                  <a:outerShdw blurRad="38100" dist="38100" dir="2700000" algn="tl">
                    <a:srgbClr val="000000">
                      <a:alpha val="43137"/>
                    </a:srgbClr>
                  </a:outerShdw>
                </a:effectLst>
              </a:rPr>
              <a:t>(2m/6’6”)</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sy</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breedte</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gewone</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rgbClr val="C00000"/>
                </a:solidFill>
                <a:effectLst>
                  <a:outerShdw blurRad="38100" dist="38100" dir="2700000" algn="tl">
                    <a:srgbClr val="000000">
                      <a:alpha val="43137"/>
                    </a:srgbClr>
                  </a:outerShdw>
                </a:effectLst>
              </a:rPr>
              <a:t>elle</a:t>
            </a:r>
            <a:r>
              <a:rPr lang="en-ZA" sz="2400" b="1" dirty="0" smtClean="0">
                <a:solidFill>
                  <a:srgbClr val="C00000"/>
                </a:solidFill>
                <a:effectLst>
                  <a:outerShdw blurRad="38100" dist="38100" dir="2700000" algn="tl">
                    <a:srgbClr val="000000">
                      <a:alpha val="43137"/>
                    </a:srgbClr>
                  </a:outerShdw>
                </a:effectLst>
              </a:rPr>
              <a:t>.   </a:t>
            </a:r>
            <a:r>
              <a:rPr lang="en-ZA" sz="2400" b="1" dirty="0" err="1" smtClean="0">
                <a:solidFill>
                  <a:schemeClr val="accent3">
                    <a:lumMod val="50000"/>
                  </a:schemeClr>
                </a:solidFill>
              </a:rPr>
              <a:t>KJV</a:t>
            </a:r>
            <a:r>
              <a:rPr lang="en-ZA" sz="2400" b="1" dirty="0" smtClean="0">
                <a:solidFill>
                  <a:srgbClr val="C00000"/>
                </a:solidFill>
                <a:effectLst>
                  <a:outerShdw blurRad="38100" dist="38100" dir="2700000" algn="tl">
                    <a:srgbClr val="000000">
                      <a:alpha val="43137"/>
                    </a:srgbClr>
                  </a:outerShdw>
                </a:effectLst>
              </a:rPr>
              <a:t> </a:t>
            </a:r>
            <a:r>
              <a:rPr lang="en-ZA" sz="2400" b="1" dirty="0" smtClean="0"/>
              <a:t> </a:t>
            </a:r>
            <a:r>
              <a:rPr lang="en-ZA" sz="2400" dirty="0" smtClean="0"/>
              <a:t>....</a:t>
            </a:r>
            <a:r>
              <a:rPr lang="en-ZA" sz="2400" i="1" dirty="0" smtClean="0"/>
              <a:t>behold, his bedstead was a bedstead of iron; is it not in </a:t>
            </a:r>
            <a:r>
              <a:rPr lang="en-ZA" sz="2400" i="1" dirty="0" err="1" smtClean="0"/>
              <a:t>Rabbath</a:t>
            </a:r>
            <a:r>
              <a:rPr lang="en-ZA" sz="2400" i="1" dirty="0" smtClean="0"/>
              <a:t> of the children of </a:t>
            </a:r>
            <a:r>
              <a:rPr lang="en-ZA" sz="2400" i="1" dirty="0" err="1" smtClean="0"/>
              <a:t>Ammon</a:t>
            </a:r>
            <a:r>
              <a:rPr lang="en-ZA" sz="2400" i="1" dirty="0" smtClean="0"/>
              <a:t>? nine cubits was the length thereof, and four cubits the breadth of it, after the cubit of a man. </a:t>
            </a:r>
          </a:p>
          <a:p>
            <a:endParaRPr lang="en-ZA"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Amo 2:9  </a:t>
            </a:r>
            <a:r>
              <a:rPr lang="nl-NL" sz="2400" dirty="0" smtClean="0">
                <a:effectLst>
                  <a:outerShdw blurRad="38100" dist="38100" dir="2700000" algn="tl">
                    <a:srgbClr val="000000">
                      <a:alpha val="43137"/>
                    </a:srgbClr>
                  </a:outerShdw>
                </a:effectLst>
              </a:rPr>
              <a:t>En tog het Ék die Amoriet voor hulle uit verdelg wie se hoogte was soos die </a:t>
            </a:r>
            <a:r>
              <a:rPr lang="nl-NL" sz="2400" b="1" dirty="0" smtClean="0">
                <a:solidFill>
                  <a:srgbClr val="C00000"/>
                </a:solidFill>
                <a:effectLst>
                  <a:outerShdw blurRad="38100" dist="38100" dir="2700000" algn="tl">
                    <a:srgbClr val="000000">
                      <a:alpha val="43137"/>
                    </a:srgbClr>
                  </a:outerShdw>
                </a:effectLst>
              </a:rPr>
              <a:t>hoogte van die seders</a:t>
            </a:r>
            <a:r>
              <a:rPr lang="nl-NL" sz="2400" dirty="0" smtClean="0">
                <a:effectLst>
                  <a:outerShdw blurRad="38100" dist="38100" dir="2700000" algn="tl">
                    <a:srgbClr val="000000">
                      <a:alpha val="43137"/>
                    </a:srgbClr>
                  </a:outerShdw>
                </a:effectLst>
              </a:rPr>
              <a:t>, en hy was sterk soos die eikebome; maar Ek het sy vrug daarbo en sy wortels daaronder verdelg.</a:t>
            </a:r>
          </a:p>
          <a:p>
            <a:endParaRPr lang="nl-NL"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Jos 14:15  </a:t>
            </a:r>
            <a:r>
              <a:rPr lang="nl-NL" sz="2400" dirty="0" smtClean="0">
                <a:effectLst>
                  <a:outerShdw blurRad="38100" dist="38100" dir="2700000" algn="tl">
                    <a:srgbClr val="000000">
                      <a:alpha val="43137"/>
                    </a:srgbClr>
                  </a:outerShdw>
                </a:effectLst>
              </a:rPr>
              <a:t>En die naam van Hebron was tevore stad van Arba; hy was </a:t>
            </a:r>
            <a:r>
              <a:rPr lang="nl-NL" sz="2400" b="1" dirty="0" smtClean="0">
                <a:solidFill>
                  <a:srgbClr val="C00000"/>
                </a:solidFill>
                <a:effectLst>
                  <a:outerShdw blurRad="38100" dist="38100" dir="2700000" algn="tl">
                    <a:srgbClr val="000000">
                      <a:alpha val="43137"/>
                    </a:srgbClr>
                  </a:outerShdw>
                </a:effectLst>
              </a:rPr>
              <a:t>die grootste man onder die Enakiete. </a:t>
            </a:r>
            <a:r>
              <a:rPr lang="nl-NL" sz="2400" dirty="0" smtClean="0">
                <a:effectLst>
                  <a:outerShdw blurRad="38100" dist="38100" dir="2700000" algn="tl">
                    <a:srgbClr val="000000">
                      <a:alpha val="43137"/>
                    </a:srgbClr>
                  </a:outerShdw>
                </a:effectLst>
              </a:rPr>
              <a:t>En die land het gerus van oorlog.</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4401205"/>
          </a:xfrm>
          <a:prstGeom prst="rect">
            <a:avLst/>
          </a:prstGeom>
          <a:noFill/>
        </p:spPr>
        <p:txBody>
          <a:bodyPr wrap="square" rtlCol="0">
            <a:spAutoFit/>
          </a:bodyPr>
          <a:lstStyle/>
          <a:p>
            <a:r>
              <a:rPr lang="en-ZA" sz="2400" b="1" dirty="0" err="1" smtClean="0">
                <a:solidFill>
                  <a:schemeClr val="accent3">
                    <a:lumMod val="50000"/>
                  </a:schemeClr>
                </a:solidFill>
                <a:effectLst>
                  <a:outerShdw blurRad="38100" dist="38100" dir="2700000" algn="tl">
                    <a:srgbClr val="000000">
                      <a:alpha val="43137"/>
                    </a:srgbClr>
                  </a:outerShdw>
                </a:effectLst>
              </a:rPr>
              <a:t>Daar</a:t>
            </a:r>
            <a:r>
              <a:rPr lang="en-ZA" sz="2400" b="1" dirty="0" smtClean="0">
                <a:solidFill>
                  <a:schemeClr val="accent3">
                    <a:lumMod val="50000"/>
                  </a:schemeClr>
                </a:solidFill>
                <a:effectLst>
                  <a:outerShdw blurRad="38100" dist="38100" dir="2700000" algn="tl">
                    <a:srgbClr val="000000">
                      <a:alpha val="43137"/>
                    </a:srgbClr>
                  </a:outerShdw>
                </a:effectLst>
              </a:rPr>
              <a:t> word </a:t>
            </a:r>
            <a:r>
              <a:rPr lang="en-ZA" sz="2400" b="1" dirty="0" smtClean="0">
                <a:solidFill>
                  <a:schemeClr val="accent3">
                    <a:lumMod val="50000"/>
                  </a:schemeClr>
                </a:solidFill>
                <a:effectLst>
                  <a:outerShdw blurRad="38100" dist="38100" dir="2700000" algn="tl">
                    <a:srgbClr val="000000">
                      <a:alpha val="43137"/>
                    </a:srgbClr>
                  </a:outerShdw>
                </a:effectLst>
              </a:rPr>
              <a:t>11 </a:t>
            </a:r>
            <a:r>
              <a:rPr lang="en-ZA" sz="2400" b="1" dirty="0" smtClean="0">
                <a:solidFill>
                  <a:schemeClr val="accent3">
                    <a:lumMod val="50000"/>
                  </a:schemeClr>
                </a:solidFill>
                <a:effectLst>
                  <a:outerShdw blurRad="38100" dist="38100" dir="2700000" algn="tl">
                    <a:srgbClr val="000000">
                      <a:alpha val="43137"/>
                    </a:srgbClr>
                  </a:outerShdw>
                </a:effectLst>
              </a:rPr>
              <a:t>reuse in die OT by die </a:t>
            </a:r>
            <a:r>
              <a:rPr lang="en-ZA" sz="2400" b="1" dirty="0" err="1" smtClean="0">
                <a:solidFill>
                  <a:schemeClr val="accent3">
                    <a:lumMod val="50000"/>
                  </a:schemeClr>
                </a:solidFill>
                <a:effectLst>
                  <a:outerShdw blurRad="38100" dist="38100" dir="2700000" algn="tl">
                    <a:srgbClr val="000000">
                      <a:alpha val="43137"/>
                    </a:srgbClr>
                  </a:outerShdw>
                </a:effectLst>
              </a:rPr>
              <a:t>naam</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b="1" dirty="0" err="1" smtClean="0">
                <a:solidFill>
                  <a:schemeClr val="accent3">
                    <a:lumMod val="50000"/>
                  </a:schemeClr>
                </a:solidFill>
                <a:effectLst>
                  <a:outerShdw blurRad="38100" dist="38100" dir="2700000" algn="tl">
                    <a:srgbClr val="000000">
                      <a:alpha val="43137"/>
                    </a:srgbClr>
                  </a:outerShdw>
                </a:effectLst>
              </a:rPr>
              <a:t>genoem</a:t>
            </a:r>
            <a:r>
              <a:rPr lang="en-ZA" sz="2400" b="1" dirty="0" smtClean="0">
                <a:solidFill>
                  <a:schemeClr val="accent3">
                    <a:lumMod val="50000"/>
                  </a:schemeClr>
                </a:solidFill>
                <a:effectLst>
                  <a:outerShdw blurRad="38100" dist="38100" dir="2700000" algn="tl">
                    <a:srgbClr val="000000">
                      <a:alpha val="43137"/>
                    </a:srgbClr>
                  </a:outerShdw>
                </a:effectLst>
              </a:rPr>
              <a:t>:</a:t>
            </a:r>
          </a:p>
          <a:p>
            <a:pPr>
              <a:buFont typeface="Arial" pitchFamily="34" charset="0"/>
              <a:buChar char="•"/>
            </a:pPr>
            <a:endParaRPr lang="en-ZA" sz="1600" b="1" dirty="0" smtClean="0">
              <a:effectLst>
                <a:outerShdw blurRad="38100" dist="38100" dir="2700000" algn="tl">
                  <a:srgbClr val="000000">
                    <a:alpha val="43137"/>
                  </a:srgbClr>
                </a:outerShdw>
              </a:effectLst>
            </a:endParaRPr>
          </a:p>
          <a:p>
            <a:pPr>
              <a:buFont typeface="Arial" pitchFamily="34" charset="0"/>
              <a:buChar char="•"/>
            </a:pPr>
            <a:r>
              <a:rPr lang="en-ZA" sz="2400" dirty="0" smtClean="0">
                <a:effectLst>
                  <a:outerShdw blurRad="38100" dist="38100" dir="2700000" algn="tl">
                    <a:srgbClr val="000000">
                      <a:alpha val="43137"/>
                    </a:srgbClr>
                  </a:outerShdw>
                </a:effectLst>
              </a:rPr>
              <a:t> </a:t>
            </a:r>
            <a:r>
              <a:rPr lang="en-ZA" sz="2400" dirty="0" err="1" smtClean="0">
                <a:solidFill>
                  <a:srgbClr val="C00000"/>
                </a:solidFill>
                <a:effectLst>
                  <a:outerShdw blurRad="38100" dist="38100" dir="2700000" algn="tl">
                    <a:srgbClr val="000000">
                      <a:alpha val="43137"/>
                    </a:srgbClr>
                  </a:outerShdw>
                </a:effectLst>
              </a:rPr>
              <a:t>Arba</a:t>
            </a:r>
            <a:r>
              <a:rPr lang="en-ZA" sz="2400" dirty="0" smtClean="0">
                <a:solidFill>
                  <a:srgbClr val="C00000"/>
                </a:solidFill>
                <a:effectLst>
                  <a:outerShdw blurRad="38100" dist="38100" dir="2700000" algn="tl">
                    <a:srgbClr val="000000">
                      <a:alpha val="43137"/>
                    </a:srgbClr>
                  </a:outerShdw>
                </a:effectLst>
              </a:rPr>
              <a:t> </a:t>
            </a:r>
            <a:r>
              <a:rPr lang="nl-NL" sz="2400" b="1" dirty="0" smtClean="0">
                <a:solidFill>
                  <a:srgbClr val="0070C0"/>
                </a:solidFill>
                <a:effectLst>
                  <a:outerShdw blurRad="38100" dist="38100" dir="2700000" algn="tl">
                    <a:srgbClr val="000000">
                      <a:alpha val="43137"/>
                    </a:srgbClr>
                  </a:outerShdw>
                </a:effectLst>
              </a:rPr>
              <a:t>Jos 14:15 </a:t>
            </a:r>
            <a:endParaRPr lang="en-ZA" sz="2400" b="1" dirty="0" smtClean="0">
              <a:effectLst>
                <a:outerShdw blurRad="38100" dist="38100" dir="2700000" algn="tl">
                  <a:srgbClr val="000000">
                    <a:alpha val="43137"/>
                  </a:srgbClr>
                </a:outerShdw>
              </a:effectLst>
            </a:endParaRPr>
          </a:p>
          <a:p>
            <a:pPr>
              <a:buFont typeface="Arial" pitchFamily="34" charset="0"/>
              <a:buChar char="•"/>
            </a:pPr>
            <a:r>
              <a:rPr lang="en-ZA" sz="2400" dirty="0" smtClean="0">
                <a:effectLst>
                  <a:outerShdw blurRad="38100" dist="38100" dir="2700000" algn="tl">
                    <a:srgbClr val="000000">
                      <a:alpha val="43137"/>
                    </a:srgbClr>
                  </a:outerShdw>
                </a:effectLst>
              </a:rPr>
              <a:t> </a:t>
            </a:r>
            <a:r>
              <a:rPr lang="en-ZA" sz="2400" dirty="0" err="1" smtClean="0">
                <a:solidFill>
                  <a:srgbClr val="C00000"/>
                </a:solidFill>
                <a:effectLst>
                  <a:outerShdw blurRad="38100" dist="38100" dir="2700000" algn="tl">
                    <a:srgbClr val="000000">
                      <a:alpha val="43137"/>
                    </a:srgbClr>
                  </a:outerShdw>
                </a:effectLst>
              </a:rPr>
              <a:t>Enak</a:t>
            </a:r>
            <a:r>
              <a:rPr lang="en-ZA" sz="2400" dirty="0" smtClean="0">
                <a:solidFill>
                  <a:srgbClr val="C00000"/>
                </a:solidFill>
                <a:effectLst>
                  <a:outerShdw blurRad="38100" dist="38100" dir="2700000" algn="tl">
                    <a:srgbClr val="000000">
                      <a:alpha val="43137"/>
                    </a:srgbClr>
                  </a:outerShdw>
                </a:effectLst>
              </a:rPr>
              <a:t> </a:t>
            </a:r>
            <a:r>
              <a:rPr lang="en-ZA" sz="2400" dirty="0" smtClean="0">
                <a:effectLst>
                  <a:outerShdw blurRad="38100" dist="38100" dir="2700000" algn="tl">
                    <a:srgbClr val="000000">
                      <a:alpha val="43137"/>
                    </a:srgbClr>
                  </a:outerShdw>
                </a:effectLst>
              </a:rPr>
              <a:t>(</a:t>
            </a:r>
            <a:r>
              <a:rPr lang="en-ZA" sz="2400" dirty="0" err="1" smtClean="0">
                <a:effectLst>
                  <a:outerShdw blurRad="38100" dist="38100" dir="2700000" algn="tl">
                    <a:srgbClr val="000000">
                      <a:alpha val="43137"/>
                    </a:srgbClr>
                  </a:outerShdw>
                </a:effectLst>
              </a:rPr>
              <a:t>Enakiete) </a:t>
            </a:r>
            <a:r>
              <a:rPr lang="nl-NL" sz="2400" b="1" dirty="0" smtClean="0">
                <a:solidFill>
                  <a:srgbClr val="0070C0"/>
                </a:solidFill>
                <a:effectLst>
                  <a:outerShdw blurRad="38100" dist="38100" dir="2700000" algn="tl">
                    <a:srgbClr val="000000">
                      <a:alpha val="43137"/>
                    </a:srgbClr>
                  </a:outerShdw>
                </a:effectLst>
              </a:rPr>
              <a:t>Núm 13:22  </a:t>
            </a:r>
            <a:r>
              <a:rPr lang="nl-NL" sz="2400" dirty="0" smtClean="0">
                <a:effectLst>
                  <a:outerShdw blurRad="38100" dist="38100" dir="2700000" algn="tl">
                    <a:srgbClr val="000000">
                      <a:alpha val="43137"/>
                    </a:srgbClr>
                  </a:outerShdw>
                </a:effectLst>
              </a:rPr>
              <a:t>(Ahíman, Sesai en Talmai, die kinders van die Enakiete.)</a:t>
            </a:r>
          </a:p>
          <a:p>
            <a:pPr>
              <a:buFont typeface="Arial" pitchFamily="34" charset="0"/>
              <a:buChar char="•"/>
            </a:pPr>
            <a:r>
              <a:rPr lang="nl-NL" sz="2400" dirty="0" smtClean="0">
                <a:effectLst>
                  <a:outerShdw blurRad="38100" dist="38100" dir="2700000" algn="tl">
                    <a:srgbClr val="000000">
                      <a:alpha val="43137"/>
                    </a:srgbClr>
                  </a:outerShdw>
                </a:effectLst>
              </a:rPr>
              <a:t> </a:t>
            </a:r>
            <a:r>
              <a:rPr lang="nl-NL" sz="2400" dirty="0" smtClean="0">
                <a:solidFill>
                  <a:srgbClr val="C00000"/>
                </a:solidFill>
                <a:effectLst>
                  <a:outerShdw blurRad="38100" dist="38100" dir="2700000" algn="tl">
                    <a:srgbClr val="000000">
                      <a:alpha val="43137"/>
                    </a:srgbClr>
                  </a:outerShdw>
                </a:effectLst>
              </a:rPr>
              <a:t>Ahíman, Sesai en Talmai </a:t>
            </a:r>
            <a:r>
              <a:rPr lang="nl-NL" sz="2400" dirty="0" smtClean="0">
                <a:effectLst>
                  <a:outerShdw blurRad="38100" dist="38100" dir="2700000" algn="tl">
                    <a:srgbClr val="000000">
                      <a:alpha val="43137"/>
                    </a:srgbClr>
                  </a:outerShdw>
                </a:effectLst>
              </a:rPr>
              <a:t>seuns van Enak </a:t>
            </a:r>
            <a:r>
              <a:rPr lang="nl-NL" sz="2400" b="1" dirty="0" smtClean="0">
                <a:solidFill>
                  <a:srgbClr val="0070C0"/>
                </a:solidFill>
                <a:effectLst>
                  <a:outerShdw blurRad="38100" dist="38100" dir="2700000" algn="tl">
                    <a:srgbClr val="000000">
                      <a:alpha val="43137"/>
                    </a:srgbClr>
                  </a:outerShdw>
                </a:effectLst>
              </a:rPr>
              <a:t>Jos 15:14  </a:t>
            </a:r>
            <a:r>
              <a:rPr lang="nl-NL" sz="2400" dirty="0" smtClean="0">
                <a:effectLst>
                  <a:outerShdw blurRad="38100" dist="38100" dir="2700000" algn="tl">
                    <a:srgbClr val="000000">
                      <a:alpha val="43137"/>
                    </a:srgbClr>
                  </a:outerShdw>
                </a:effectLst>
              </a:rPr>
              <a:t>En Kaleb het die </a:t>
            </a:r>
          </a:p>
          <a:p>
            <a:r>
              <a:rPr lang="nl-NL" sz="2400" dirty="0" smtClean="0">
                <a:effectLst>
                  <a:outerShdw blurRad="38100" dist="38100" dir="2700000" algn="tl">
                    <a:srgbClr val="000000">
                      <a:alpha val="43137"/>
                    </a:srgbClr>
                  </a:outerShdw>
                </a:effectLst>
              </a:rPr>
              <a:t>  drie seuns van Enak: Sesai, Ahíman en Talmai, afstammelinge van </a:t>
            </a:r>
          </a:p>
          <a:p>
            <a:r>
              <a:rPr lang="nl-NL" sz="2400" dirty="0" smtClean="0">
                <a:effectLst>
                  <a:outerShdw blurRad="38100" dist="38100" dir="2700000" algn="tl">
                    <a:srgbClr val="000000">
                      <a:alpha val="43137"/>
                    </a:srgbClr>
                  </a:outerShdw>
                </a:effectLst>
              </a:rPr>
              <a:t>  Enak, daaruit verdrywe. </a:t>
            </a:r>
          </a:p>
          <a:p>
            <a:r>
              <a:rPr lang="nl-NL" sz="2400" b="1" dirty="0" smtClean="0">
                <a:solidFill>
                  <a:srgbClr val="0070C0"/>
                </a:solidFill>
                <a:effectLst>
                  <a:outerShdw blurRad="38100" dist="38100" dir="2700000" algn="tl">
                    <a:srgbClr val="000000">
                      <a:alpha val="43137"/>
                    </a:srgbClr>
                  </a:outerShdw>
                </a:effectLst>
              </a:rPr>
              <a:t>  Rig 1:10  </a:t>
            </a:r>
            <a:r>
              <a:rPr lang="nl-NL" sz="2400" dirty="0" smtClean="0">
                <a:effectLst>
                  <a:outerShdw blurRad="38100" dist="38100" dir="2700000" algn="tl">
                    <a:srgbClr val="000000">
                      <a:alpha val="43137"/>
                    </a:srgbClr>
                  </a:outerShdw>
                </a:effectLst>
              </a:rPr>
              <a:t>Juda het dan teen die Kanaäniete uitgetrek, die inwoners </a:t>
            </a:r>
          </a:p>
          <a:p>
            <a:r>
              <a:rPr lang="nl-NL" sz="2400" dirty="0" smtClean="0">
                <a:effectLst>
                  <a:outerShdw blurRad="38100" dist="38100" dir="2700000" algn="tl">
                    <a:srgbClr val="000000">
                      <a:alpha val="43137"/>
                    </a:srgbClr>
                  </a:outerShdw>
                </a:effectLst>
              </a:rPr>
              <a:t>  van Hebron—maar die naam van Hebron was tevore Kirjat-Arba en </a:t>
            </a:r>
          </a:p>
          <a:p>
            <a:r>
              <a:rPr lang="nl-NL" sz="2400" dirty="0" smtClean="0">
                <a:effectLst>
                  <a:outerShdw blurRad="38100" dist="38100" dir="2700000" algn="tl">
                    <a:srgbClr val="000000">
                      <a:alpha val="43137"/>
                    </a:srgbClr>
                  </a:outerShdw>
                </a:effectLst>
              </a:rPr>
              <a:t>  hulle het Sesai en Ahíman en Talmai verslaan.  </a:t>
            </a:r>
          </a:p>
          <a:p>
            <a:pPr>
              <a:buFont typeface="Arial" pitchFamily="34" charset="0"/>
              <a:buChar char="•"/>
            </a:pPr>
            <a:r>
              <a:rPr lang="nl-NL" sz="2400" dirty="0" smtClean="0">
                <a:effectLst>
                  <a:outerShdw blurRad="38100" dist="38100" dir="2700000" algn="tl">
                    <a:srgbClr val="000000">
                      <a:alpha val="43137"/>
                    </a:srgbClr>
                  </a:outerShdw>
                </a:effectLst>
              </a:rPr>
              <a:t> </a:t>
            </a:r>
            <a:r>
              <a:rPr lang="nl-NL" sz="2400" dirty="0" smtClean="0">
                <a:solidFill>
                  <a:srgbClr val="C00000"/>
                </a:solidFill>
                <a:effectLst>
                  <a:outerShdw blurRad="38100" dist="38100" dir="2700000" algn="tl">
                    <a:srgbClr val="000000">
                      <a:alpha val="43137"/>
                    </a:srgbClr>
                  </a:outerShdw>
                </a:effectLst>
              </a:rPr>
              <a:t>Góliat,</a:t>
            </a:r>
            <a:r>
              <a:rPr lang="en-ZA" sz="2400" dirty="0" smtClean="0">
                <a:solidFill>
                  <a:srgbClr val="C00000"/>
                </a:solidFill>
                <a:effectLst>
                  <a:outerShdw blurRad="38100" dist="38100" dir="2700000" algn="tl">
                    <a:srgbClr val="000000">
                      <a:alpha val="43137"/>
                    </a:srgbClr>
                  </a:outerShdw>
                </a:effectLst>
              </a:rPr>
              <a:t> van of Gat </a:t>
            </a:r>
            <a:r>
              <a:rPr lang="nl-NL" sz="2400" b="1" dirty="0" smtClean="0">
                <a:solidFill>
                  <a:srgbClr val="0070C0"/>
                </a:solidFill>
                <a:effectLst>
                  <a:outerShdw blurRad="38100" dist="38100" dir="2700000" algn="tl">
                    <a:srgbClr val="000000">
                      <a:alpha val="43137"/>
                    </a:srgbClr>
                  </a:outerShdw>
                </a:effectLst>
              </a:rPr>
              <a:t>1Sam 17:4</a:t>
            </a:r>
            <a:endParaRPr lang="nl-NL"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9108504" cy="6001643"/>
          </a:xfrm>
          <a:prstGeom prst="rect">
            <a:avLst/>
          </a:prstGeom>
          <a:noFill/>
        </p:spPr>
        <p:txBody>
          <a:bodyPr wrap="square" rtlCol="0">
            <a:spAutoFit/>
          </a:bodyPr>
          <a:lstStyle/>
          <a:p>
            <a:pPr>
              <a:buFont typeface="Arial" pitchFamily="34" charset="0"/>
              <a:buChar char="•"/>
            </a:pPr>
            <a:r>
              <a:rPr lang="en-ZA" sz="2400" dirty="0" smtClean="0">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2Sa 21:16 en 1Kron 20:1-8</a:t>
            </a:r>
          </a:p>
          <a:p>
            <a:r>
              <a:rPr lang="nl-NL" sz="2400" b="1" dirty="0" smtClean="0">
                <a:solidFill>
                  <a:srgbClr val="0070C0"/>
                </a:solidFill>
                <a:effectLst>
                  <a:outerShdw blurRad="38100" dist="38100" dir="2700000" algn="tl">
                    <a:srgbClr val="000000">
                      <a:alpha val="43137"/>
                    </a:srgbClr>
                  </a:outerShdw>
                </a:effectLst>
              </a:rPr>
              <a:t>2Sa 21:16  </a:t>
            </a:r>
            <a:r>
              <a:rPr lang="nl-NL" sz="2400" dirty="0" smtClean="0">
                <a:effectLst>
                  <a:outerShdw blurRad="38100" dist="38100" dir="2700000" algn="tl">
                    <a:srgbClr val="000000">
                      <a:alpha val="43137"/>
                    </a:srgbClr>
                  </a:outerShdw>
                </a:effectLst>
              </a:rPr>
              <a:t>En </a:t>
            </a:r>
            <a:r>
              <a:rPr lang="nl-NL" sz="2400" dirty="0" smtClean="0">
                <a:solidFill>
                  <a:srgbClr val="C00000"/>
                </a:solidFill>
                <a:effectLst>
                  <a:outerShdw blurRad="38100" dist="38100" dir="2700000" algn="tl">
                    <a:srgbClr val="000000">
                      <a:alpha val="43137"/>
                    </a:srgbClr>
                  </a:outerShdw>
                </a:effectLst>
              </a:rPr>
              <a:t>Jisbi-Benob</a:t>
            </a:r>
            <a:r>
              <a:rPr lang="nl-NL" sz="2400" dirty="0" smtClean="0">
                <a:effectLst>
                  <a:outerShdw blurRad="38100" dist="38100" dir="2700000" algn="tl">
                    <a:srgbClr val="000000">
                      <a:alpha val="43137"/>
                    </a:srgbClr>
                  </a:outerShdw>
                </a:effectLst>
              </a:rPr>
              <a:t> wat uit die kinders van die Refaïete was—die gewig van sy spies was drie honderd sikkels koper in gewig, en hy was omgord met ‘n nuwe swaard—het gedink om Dawid te verslaan.</a:t>
            </a:r>
          </a:p>
          <a:p>
            <a:r>
              <a:rPr lang="nl-NL" sz="2400" b="1" dirty="0" smtClean="0">
                <a:solidFill>
                  <a:srgbClr val="0070C0"/>
                </a:solidFill>
                <a:effectLst>
                  <a:outerShdw blurRad="38100" dist="38100" dir="2700000" algn="tl">
                    <a:srgbClr val="000000">
                      <a:alpha val="43137"/>
                    </a:srgbClr>
                  </a:outerShdw>
                </a:effectLst>
              </a:rPr>
              <a:t>2Sam 21:18  </a:t>
            </a:r>
            <a:r>
              <a:rPr lang="nl-NL" sz="2400" dirty="0" smtClean="0">
                <a:effectLst>
                  <a:outerShdw blurRad="38100" dist="38100" dir="2700000" algn="tl">
                    <a:srgbClr val="000000">
                      <a:alpha val="43137"/>
                    </a:srgbClr>
                  </a:outerShdw>
                </a:effectLst>
              </a:rPr>
              <a:t>En daarna was daar weer oorlog met die Filistyne in Gob. Toe het Síbbegai, die Husatiet, </a:t>
            </a:r>
            <a:r>
              <a:rPr lang="nl-NL" sz="2400" dirty="0" smtClean="0">
                <a:solidFill>
                  <a:srgbClr val="C00000"/>
                </a:solidFill>
                <a:effectLst>
                  <a:outerShdw blurRad="38100" dist="38100" dir="2700000" algn="tl">
                    <a:srgbClr val="000000">
                      <a:alpha val="43137"/>
                    </a:srgbClr>
                  </a:outerShdw>
                </a:effectLst>
              </a:rPr>
              <a:t>Saf,</a:t>
            </a:r>
            <a:r>
              <a:rPr lang="nl-NL" sz="2400" dirty="0" smtClean="0">
                <a:effectLst>
                  <a:outerShdw blurRad="38100" dist="38100" dir="2700000" algn="tl">
                    <a:srgbClr val="000000">
                      <a:alpha val="43137"/>
                    </a:srgbClr>
                  </a:outerShdw>
                </a:effectLst>
              </a:rPr>
              <a:t> uit die kinders van die Refaïete, verslaan. </a:t>
            </a:r>
          </a:p>
          <a:p>
            <a:r>
              <a:rPr lang="en-ZA" sz="2400" b="1" dirty="0" smtClean="0">
                <a:solidFill>
                  <a:srgbClr val="0070C0"/>
                </a:solidFill>
                <a:effectLst>
                  <a:outerShdw blurRad="38100" dist="38100" dir="2700000" algn="tl">
                    <a:srgbClr val="000000">
                      <a:alpha val="43137"/>
                    </a:srgbClr>
                  </a:outerShdw>
                </a:effectLst>
              </a:rPr>
              <a:t>2Sam 21:19  </a:t>
            </a:r>
            <a:r>
              <a:rPr lang="en-ZA" sz="2400" dirty="0" smtClean="0">
                <a:effectLst>
                  <a:outerShdw blurRad="38100" dist="38100" dir="2700000" algn="tl">
                    <a:srgbClr val="000000">
                      <a:alpha val="43137"/>
                    </a:srgbClr>
                  </a:outerShdw>
                </a:effectLst>
              </a:rPr>
              <a:t>En </a:t>
            </a:r>
            <a:r>
              <a:rPr lang="en-ZA" sz="2400" dirty="0" err="1" smtClean="0">
                <a:effectLst>
                  <a:outerShdw blurRad="38100" dist="38100" dir="2700000" algn="tl">
                    <a:srgbClr val="000000">
                      <a:alpha val="43137"/>
                    </a:srgbClr>
                  </a:outerShdw>
                </a:effectLst>
              </a:rPr>
              <a:t>daar</a:t>
            </a:r>
            <a:r>
              <a:rPr lang="en-ZA" sz="2400" dirty="0" smtClean="0">
                <a:effectLst>
                  <a:outerShdw blurRad="38100" dist="38100" dir="2700000" algn="tl">
                    <a:srgbClr val="000000">
                      <a:alpha val="43137"/>
                    </a:srgbClr>
                  </a:outerShdw>
                </a:effectLst>
              </a:rPr>
              <a:t> was </a:t>
            </a:r>
            <a:r>
              <a:rPr lang="en-ZA" sz="2400" dirty="0" err="1" smtClean="0">
                <a:effectLst>
                  <a:outerShdw blurRad="38100" dist="38100" dir="2700000" algn="tl">
                    <a:srgbClr val="000000">
                      <a:alpha val="43137"/>
                    </a:srgbClr>
                  </a:outerShdw>
                </a:effectLst>
              </a:rPr>
              <a:t>weer</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oorlog</a:t>
            </a:r>
            <a:r>
              <a:rPr lang="en-ZA" sz="2400" dirty="0" smtClean="0">
                <a:effectLst>
                  <a:outerShdw blurRad="38100" dist="38100" dir="2700000" algn="tl">
                    <a:srgbClr val="000000">
                      <a:alpha val="43137"/>
                    </a:srgbClr>
                  </a:outerShdw>
                </a:effectLst>
              </a:rPr>
              <a:t> met die </a:t>
            </a:r>
            <a:r>
              <a:rPr lang="en-ZA" sz="2400" dirty="0" err="1" smtClean="0">
                <a:effectLst>
                  <a:outerShdw blurRad="38100" dist="38100" dir="2700000" algn="tl">
                    <a:srgbClr val="000000">
                      <a:alpha val="43137"/>
                    </a:srgbClr>
                  </a:outerShdw>
                </a:effectLst>
              </a:rPr>
              <a:t>Filistyne</a:t>
            </a:r>
            <a:r>
              <a:rPr lang="en-ZA" sz="2400" dirty="0" smtClean="0">
                <a:effectLst>
                  <a:outerShdw blurRad="38100" dist="38100" dir="2700000" algn="tl">
                    <a:srgbClr val="000000">
                      <a:alpha val="43137"/>
                    </a:srgbClr>
                  </a:outerShdw>
                </a:effectLst>
              </a:rPr>
              <a:t> in Gob; en </a:t>
            </a:r>
            <a:r>
              <a:rPr lang="en-ZA" sz="2400" dirty="0" err="1" smtClean="0">
                <a:effectLst>
                  <a:outerShdw blurRad="38100" dist="38100" dir="2700000" algn="tl">
                    <a:srgbClr val="000000">
                      <a:alpha val="43137"/>
                    </a:srgbClr>
                  </a:outerShdw>
                </a:effectLst>
              </a:rPr>
              <a:t>Élhanan</a:t>
            </a:r>
            <a:r>
              <a:rPr lang="en-ZA" sz="2400" dirty="0" smtClean="0">
                <a:effectLst>
                  <a:outerShdw blurRad="38100" dist="38100" dir="2700000" algn="tl">
                    <a:srgbClr val="000000">
                      <a:alpha val="43137"/>
                    </a:srgbClr>
                  </a:outerShdw>
                </a:effectLst>
              </a:rPr>
              <a:t>, die </a:t>
            </a:r>
            <a:r>
              <a:rPr lang="en-ZA" sz="2400" dirty="0" err="1" smtClean="0">
                <a:effectLst>
                  <a:outerShdw blurRad="38100" dist="38100" dir="2700000" algn="tl">
                    <a:srgbClr val="000000">
                      <a:alpha val="43137"/>
                    </a:srgbClr>
                  </a:outerShdw>
                </a:effectLst>
              </a:rPr>
              <a:t>seun</a:t>
            </a:r>
            <a:r>
              <a:rPr lang="en-ZA" sz="2400" dirty="0" smtClean="0">
                <a:effectLst>
                  <a:outerShdw blurRad="38100" dist="38100" dir="2700000" algn="tl">
                    <a:srgbClr val="000000">
                      <a:alpha val="43137"/>
                    </a:srgbClr>
                  </a:outerShdw>
                </a:effectLst>
              </a:rPr>
              <a:t> van </a:t>
            </a:r>
            <a:r>
              <a:rPr lang="en-ZA" sz="2400" dirty="0" err="1" smtClean="0">
                <a:effectLst>
                  <a:outerShdw blurRad="38100" dist="38100" dir="2700000" algn="tl">
                    <a:srgbClr val="000000">
                      <a:alpha val="43137"/>
                    </a:srgbClr>
                  </a:outerShdw>
                </a:effectLst>
              </a:rPr>
              <a:t>Jáäre-Orgim</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uit</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Betlehem</a:t>
            </a:r>
            <a:r>
              <a:rPr lang="en-ZA" sz="2400" dirty="0" smtClean="0">
                <a:effectLst>
                  <a:outerShdw blurRad="38100" dist="38100" dir="2700000" algn="tl">
                    <a:srgbClr val="000000">
                      <a:alpha val="43137"/>
                    </a:srgbClr>
                  </a:outerShdw>
                </a:effectLst>
              </a:rPr>
              <a:t>, het </a:t>
            </a:r>
            <a:r>
              <a:rPr lang="en-ZA" sz="2400" dirty="0" err="1" smtClean="0">
                <a:solidFill>
                  <a:srgbClr val="C00000"/>
                </a:solidFill>
                <a:effectLst>
                  <a:outerShdw blurRad="38100" dist="38100" dir="2700000" algn="tl">
                    <a:srgbClr val="000000">
                      <a:alpha val="43137"/>
                    </a:srgbClr>
                  </a:outerShdw>
                </a:effectLst>
              </a:rPr>
              <a:t>Góliat</a:t>
            </a:r>
            <a:r>
              <a:rPr lang="en-ZA" sz="2400" dirty="0" smtClean="0">
                <a:solidFill>
                  <a:srgbClr val="C00000"/>
                </a:solidFill>
                <a:effectLst>
                  <a:outerShdw blurRad="38100" dist="38100" dir="2700000" algn="tl">
                    <a:srgbClr val="000000">
                      <a:alpha val="43137"/>
                    </a:srgbClr>
                  </a:outerShdw>
                </a:effectLst>
              </a:rPr>
              <a:t>, die </a:t>
            </a:r>
            <a:r>
              <a:rPr lang="en-ZA" sz="2400" dirty="0" err="1" smtClean="0">
                <a:solidFill>
                  <a:srgbClr val="C00000"/>
                </a:solidFill>
                <a:effectLst>
                  <a:outerShdw blurRad="38100" dist="38100" dir="2700000" algn="tl">
                    <a:srgbClr val="000000">
                      <a:alpha val="43137"/>
                    </a:srgbClr>
                  </a:outerShdw>
                </a:effectLst>
              </a:rPr>
              <a:t>Gittiet</a:t>
            </a:r>
            <a:r>
              <a:rPr lang="en-ZA" sz="2400" dirty="0" smtClean="0">
                <a:solidFill>
                  <a:srgbClr val="C00000"/>
                </a:solidFill>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wie</a:t>
            </a:r>
            <a:r>
              <a:rPr lang="en-ZA" sz="2400" dirty="0" smtClean="0">
                <a:effectLst>
                  <a:outerShdw blurRad="38100" dist="38100" dir="2700000" algn="tl">
                    <a:srgbClr val="000000">
                      <a:alpha val="43137"/>
                    </a:srgbClr>
                  </a:outerShdw>
                </a:effectLst>
              </a:rPr>
              <a:t> se </a:t>
            </a:r>
            <a:r>
              <a:rPr lang="en-ZA" sz="2400" dirty="0" err="1" smtClean="0">
                <a:effectLst>
                  <a:outerShdw blurRad="38100" dist="38100" dir="2700000" algn="tl">
                    <a:srgbClr val="000000">
                      <a:alpha val="43137"/>
                    </a:srgbClr>
                  </a:outerShdw>
                </a:effectLst>
              </a:rPr>
              <a:t>spiessteel</a:t>
            </a:r>
            <a:r>
              <a:rPr lang="en-ZA" sz="2400"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soos</a:t>
            </a:r>
            <a:r>
              <a:rPr lang="en-ZA" sz="2400" dirty="0" smtClean="0">
                <a:effectLst>
                  <a:outerShdw blurRad="38100" dist="38100" dir="2700000" algn="tl">
                    <a:srgbClr val="000000">
                      <a:alpha val="43137"/>
                    </a:srgbClr>
                  </a:outerShdw>
                </a:effectLst>
              </a:rPr>
              <a:t> ‘n </a:t>
            </a:r>
            <a:r>
              <a:rPr lang="en-ZA" sz="2400" dirty="0" err="1" smtClean="0">
                <a:effectLst>
                  <a:outerShdw blurRad="38100" dist="38100" dir="2700000" algn="tl">
                    <a:srgbClr val="000000">
                      <a:alpha val="43137"/>
                    </a:srgbClr>
                  </a:outerShdw>
                </a:effectLst>
              </a:rPr>
              <a:t>wewersbalk</a:t>
            </a:r>
            <a:r>
              <a:rPr lang="en-ZA" sz="2400" dirty="0" smtClean="0">
                <a:effectLst>
                  <a:outerShdw blurRad="38100" dist="38100" dir="2700000" algn="tl">
                    <a:srgbClr val="000000">
                      <a:alpha val="43137"/>
                    </a:srgbClr>
                  </a:outerShdw>
                </a:effectLst>
              </a:rPr>
              <a:t> was, </a:t>
            </a:r>
            <a:r>
              <a:rPr lang="en-ZA" sz="2400" dirty="0" err="1" smtClean="0">
                <a:effectLst>
                  <a:outerShdw blurRad="38100" dist="38100" dir="2700000" algn="tl">
                    <a:srgbClr val="000000">
                      <a:alpha val="43137"/>
                    </a:srgbClr>
                  </a:outerShdw>
                </a:effectLst>
              </a:rPr>
              <a:t>verslaan</a:t>
            </a:r>
            <a:r>
              <a:rPr lang="en-ZA" sz="2400" dirty="0" smtClean="0">
                <a:effectLst>
                  <a:outerShdw blurRad="38100" dist="38100" dir="2700000" algn="tl">
                    <a:srgbClr val="000000">
                      <a:alpha val="43137"/>
                    </a:srgbClr>
                  </a:outerShdw>
                </a:effectLst>
              </a:rPr>
              <a:t>.</a:t>
            </a:r>
          </a:p>
          <a:p>
            <a:r>
              <a:rPr lang="nl-NL" sz="2400" b="1" dirty="0" smtClean="0">
                <a:solidFill>
                  <a:srgbClr val="0070C0"/>
                </a:solidFill>
                <a:effectLst>
                  <a:outerShdw blurRad="38100" dist="38100" dir="2700000" algn="tl">
                    <a:srgbClr val="000000">
                      <a:alpha val="43137"/>
                    </a:srgbClr>
                  </a:outerShdw>
                </a:effectLst>
              </a:rPr>
              <a:t>2Sam 21:20  </a:t>
            </a:r>
            <a:r>
              <a:rPr lang="nl-NL" sz="2400" dirty="0" smtClean="0">
                <a:effectLst>
                  <a:outerShdw blurRad="38100" dist="38100" dir="2700000" algn="tl">
                    <a:srgbClr val="000000">
                      <a:alpha val="43137"/>
                    </a:srgbClr>
                  </a:outerShdw>
                </a:effectLst>
              </a:rPr>
              <a:t>En daar was weer oorlog in Gat; en daar was </a:t>
            </a:r>
            <a:r>
              <a:rPr lang="nl-NL" sz="2400" dirty="0" smtClean="0">
                <a:solidFill>
                  <a:srgbClr val="C00000"/>
                </a:solidFill>
                <a:effectLst>
                  <a:outerShdw blurRad="38100" dist="38100" dir="2700000" algn="tl">
                    <a:srgbClr val="000000">
                      <a:alpha val="43137"/>
                    </a:srgbClr>
                  </a:outerShdw>
                </a:effectLst>
              </a:rPr>
              <a:t>‘n baie lang </a:t>
            </a:r>
            <a:r>
              <a:rPr lang="nl-NL" sz="2400" dirty="0" smtClean="0">
                <a:solidFill>
                  <a:srgbClr val="C00000"/>
                </a:solidFill>
                <a:effectLst>
                  <a:outerShdw blurRad="38100" dist="38100" dir="2700000" algn="tl">
                    <a:srgbClr val="000000">
                      <a:alpha val="43137"/>
                    </a:srgbClr>
                  </a:outerShdw>
                </a:effectLst>
              </a:rPr>
              <a:t>man, </a:t>
            </a:r>
            <a:r>
              <a:rPr lang="nl-NL" sz="2400" dirty="0" smtClean="0">
                <a:effectLst>
                  <a:outerShdw blurRad="38100" dist="38100" dir="2700000" algn="tl">
                    <a:srgbClr val="000000">
                      <a:alpha val="43137"/>
                    </a:srgbClr>
                  </a:outerShdw>
                </a:effectLst>
              </a:rPr>
              <a:t>met ses vingers aan elke hand en ses tone aan elke voet, vier en twintig in getal, en hy was ook ‘n afstammeling van die Refaïete. </a:t>
            </a:r>
            <a:r>
              <a:rPr lang="nl-NL" sz="2400" dirty="0" smtClean="0">
                <a:solidFill>
                  <a:srgbClr val="C00000"/>
                </a:solidFill>
                <a:effectLst>
                  <a:outerShdw blurRad="38100" dist="38100" dir="2700000" algn="tl">
                    <a:srgbClr val="000000">
                      <a:alpha val="43137"/>
                    </a:srgbClr>
                  </a:outerShdw>
                </a:effectLst>
              </a:rPr>
              <a:t>(Lagmi) </a:t>
            </a:r>
          </a:p>
          <a:p>
            <a:r>
              <a:rPr lang="nl-NL" sz="2400" b="1" dirty="0" smtClean="0">
                <a:solidFill>
                  <a:srgbClr val="0070C0"/>
                </a:solidFill>
                <a:effectLst>
                  <a:outerShdw blurRad="38100" dist="38100" dir="2700000" algn="tl">
                    <a:srgbClr val="000000">
                      <a:alpha val="43137"/>
                    </a:srgbClr>
                  </a:outerShdw>
                </a:effectLst>
              </a:rPr>
              <a:t>2Sam 21:22  </a:t>
            </a:r>
            <a:r>
              <a:rPr lang="nl-NL" sz="2400" dirty="0" smtClean="0">
                <a:effectLst>
                  <a:outerShdw blurRad="38100" dist="38100" dir="2700000" algn="tl">
                    <a:srgbClr val="000000">
                      <a:alpha val="43137"/>
                    </a:srgbClr>
                  </a:outerShdw>
                </a:effectLst>
              </a:rPr>
              <a:t>Hierdie </a:t>
            </a:r>
            <a:r>
              <a:rPr lang="nl-NL" sz="2400" u="sng" dirty="0" smtClean="0">
                <a:effectLst>
                  <a:outerShdw blurRad="38100" dist="38100" dir="2700000" algn="tl">
                    <a:srgbClr val="000000">
                      <a:alpha val="43137"/>
                    </a:srgbClr>
                  </a:outerShdw>
                </a:effectLst>
              </a:rPr>
              <a:t>vier was afstammelinge</a:t>
            </a:r>
            <a:r>
              <a:rPr lang="nl-NL" sz="2400" dirty="0" smtClean="0">
                <a:effectLst>
                  <a:outerShdw blurRad="38100" dist="38100" dir="2700000" algn="tl">
                    <a:srgbClr val="000000">
                      <a:alpha val="43137"/>
                    </a:srgbClr>
                  </a:outerShdw>
                </a:effectLst>
              </a:rPr>
              <a:t> van die Refaïete in Gat, en hulle het geval deur die hand van Dawid en deur die hand van sy dienaars.</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1569660"/>
          </a:xfrm>
          <a:prstGeom prst="rect">
            <a:avLst/>
          </a:prstGeom>
          <a:noFill/>
        </p:spPr>
        <p:txBody>
          <a:bodyPr wrap="square" rtlCol="0">
            <a:spAutoFit/>
          </a:bodyPr>
          <a:lstStyle/>
          <a:p>
            <a:pPr>
              <a:buFont typeface="Arial" pitchFamily="34" charset="0"/>
              <a:buChar char="•"/>
            </a:pPr>
            <a:r>
              <a:rPr lang="en-ZA" sz="2400" b="1" dirty="0" smtClean="0">
                <a:effectLst>
                  <a:outerShdw blurRad="38100" dist="38100" dir="2700000" algn="tl">
                    <a:srgbClr val="000000">
                      <a:alpha val="43137"/>
                    </a:srgbClr>
                  </a:outerShdw>
                </a:effectLst>
              </a:rPr>
              <a:t> </a:t>
            </a:r>
            <a:r>
              <a:rPr lang="en-ZA" sz="2400" dirty="0" err="1" smtClean="0">
                <a:effectLst>
                  <a:outerShdw blurRad="38100" dist="38100" dir="2700000" algn="tl">
                    <a:srgbClr val="000000">
                      <a:alpha val="43137"/>
                    </a:srgbClr>
                  </a:outerShdw>
                </a:effectLst>
              </a:rPr>
              <a:t>Og</a:t>
            </a:r>
            <a:r>
              <a:rPr lang="en-ZA" sz="2400" dirty="0" smtClean="0">
                <a:effectLst>
                  <a:outerShdw blurRad="38100" dist="38100" dir="2700000" algn="tl">
                    <a:srgbClr val="000000">
                      <a:alpha val="43137"/>
                    </a:srgbClr>
                  </a:outerShdw>
                </a:effectLst>
              </a:rPr>
              <a:t>, die </a:t>
            </a:r>
            <a:r>
              <a:rPr lang="en-ZA" sz="2400" dirty="0" err="1" smtClean="0">
                <a:effectLst>
                  <a:outerShdw blurRad="38100" dist="38100" dir="2700000" algn="tl">
                    <a:srgbClr val="000000">
                      <a:alpha val="43137"/>
                    </a:srgbClr>
                  </a:outerShdw>
                </a:effectLst>
              </a:rPr>
              <a:t>koning</a:t>
            </a:r>
            <a:r>
              <a:rPr lang="en-ZA" sz="2400" dirty="0" smtClean="0">
                <a:effectLst>
                  <a:outerShdw blurRad="38100" dist="38100" dir="2700000" algn="tl">
                    <a:srgbClr val="000000">
                      <a:alpha val="43137"/>
                    </a:srgbClr>
                  </a:outerShdw>
                </a:effectLst>
              </a:rPr>
              <a:t> van </a:t>
            </a:r>
            <a:r>
              <a:rPr lang="en-ZA" sz="2400" dirty="0" err="1" smtClean="0">
                <a:effectLst>
                  <a:outerShdw blurRad="38100" dist="38100" dir="2700000" algn="tl">
                    <a:srgbClr val="000000">
                      <a:alpha val="43137"/>
                    </a:srgbClr>
                  </a:outerShdw>
                </a:effectLst>
              </a:rPr>
              <a:t>Basan</a:t>
            </a:r>
            <a:r>
              <a:rPr lang="en-ZA" sz="2400" dirty="0" smtClean="0">
                <a:effectLst>
                  <a:outerShdw blurRad="38100" dist="38100" dir="2700000" algn="tl">
                    <a:srgbClr val="000000">
                      <a:alpha val="43137"/>
                    </a:srgbClr>
                  </a:outerShdw>
                </a:effectLst>
              </a:rPr>
              <a:t> </a:t>
            </a:r>
            <a:r>
              <a:rPr lang="en-ZA" sz="2400" b="1" dirty="0" err="1" smtClean="0">
                <a:solidFill>
                  <a:srgbClr val="0070C0"/>
                </a:solidFill>
                <a:effectLst>
                  <a:outerShdw blurRad="38100" dist="38100" dir="2700000" algn="tl">
                    <a:srgbClr val="000000">
                      <a:alpha val="43137"/>
                    </a:srgbClr>
                  </a:outerShdw>
                </a:effectLst>
              </a:rPr>
              <a:t>Deu</a:t>
            </a:r>
            <a:r>
              <a:rPr lang="en-ZA" sz="2400" b="1" dirty="0" smtClean="0">
                <a:solidFill>
                  <a:srgbClr val="0070C0"/>
                </a:solidFill>
                <a:effectLst>
                  <a:outerShdw blurRad="38100" dist="38100" dir="2700000" algn="tl">
                    <a:srgbClr val="000000">
                      <a:alpha val="43137"/>
                    </a:srgbClr>
                  </a:outerShdw>
                </a:effectLst>
              </a:rPr>
              <a:t> 3:11</a:t>
            </a:r>
          </a:p>
          <a:p>
            <a:pPr>
              <a:buFont typeface="Arial" pitchFamily="34" charset="0"/>
              <a:buChar char="•"/>
            </a:pPr>
            <a:endParaRPr lang="en-ZA" sz="2400" b="1" dirty="0" smtClean="0">
              <a:solidFill>
                <a:srgbClr val="0070C0"/>
              </a:solidFill>
              <a:effectLst>
                <a:outerShdw blurRad="38100" dist="38100" dir="2700000" algn="tl">
                  <a:srgbClr val="000000">
                    <a:alpha val="43137"/>
                  </a:srgbClr>
                </a:outerShdw>
              </a:effectLst>
            </a:endParaRPr>
          </a:p>
          <a:p>
            <a:r>
              <a:rPr lang="en-ZA" sz="2400" dirty="0" err="1" smtClean="0">
                <a:solidFill>
                  <a:srgbClr val="C00000"/>
                </a:solidFill>
                <a:effectLst>
                  <a:outerShdw blurRad="38100" dist="38100" dir="2700000" algn="tl">
                    <a:srgbClr val="000000">
                      <a:alpha val="43137"/>
                    </a:srgbClr>
                  </a:outerShdw>
                </a:effectLst>
              </a:rPr>
              <a:t>Rujm</a:t>
            </a:r>
            <a:r>
              <a:rPr lang="en-ZA" sz="2400" dirty="0" smtClean="0">
                <a:solidFill>
                  <a:srgbClr val="C00000"/>
                </a:solidFill>
                <a:effectLst>
                  <a:outerShdw blurRad="38100" dist="38100" dir="2700000" algn="tl">
                    <a:srgbClr val="000000">
                      <a:alpha val="43137"/>
                    </a:srgbClr>
                  </a:outerShdw>
                </a:effectLst>
              </a:rPr>
              <a:t> el-</a:t>
            </a:r>
            <a:r>
              <a:rPr lang="en-ZA" sz="2400" dirty="0" err="1" smtClean="0">
                <a:solidFill>
                  <a:srgbClr val="C00000"/>
                </a:solidFill>
                <a:effectLst>
                  <a:outerShdw blurRad="38100" dist="38100" dir="2700000" algn="tl">
                    <a:srgbClr val="000000">
                      <a:alpha val="43137"/>
                    </a:srgbClr>
                  </a:outerShdw>
                </a:effectLst>
              </a:rPr>
              <a:t>Hiri</a:t>
            </a:r>
            <a:r>
              <a:rPr lang="en-ZA" sz="2400" b="1" dirty="0" smtClean="0">
                <a:solidFill>
                  <a:srgbClr val="C00000"/>
                </a:solidFill>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
            </a:r>
            <a:br>
              <a:rPr lang="en-ZA" sz="2400" b="1" dirty="0" smtClean="0">
                <a:solidFill>
                  <a:srgbClr val="0070C0"/>
                </a:solidFill>
                <a:effectLst>
                  <a:outerShdw blurRad="38100" dist="38100" dir="2700000" algn="tl">
                    <a:srgbClr val="000000">
                      <a:alpha val="43137"/>
                    </a:srgbClr>
                  </a:outerShdw>
                </a:effectLst>
              </a:rPr>
            </a:br>
            <a:endParaRPr lang="nl-NL" sz="2400" b="1" dirty="0" smtClean="0">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578" name="Picture 2" descr="C:\Users\vanzyl.j\Pictures\RUJM01.jpg"/>
          <p:cNvPicPr>
            <a:picLocks noChangeAspect="1" noChangeArrowheads="1"/>
          </p:cNvPicPr>
          <p:nvPr/>
        </p:nvPicPr>
        <p:blipFill>
          <a:blip r:embed="rId2"/>
          <a:srcRect/>
          <a:stretch>
            <a:fillRect/>
          </a:stretch>
        </p:blipFill>
        <p:spPr bwMode="auto">
          <a:xfrm>
            <a:off x="1691680" y="1484784"/>
            <a:ext cx="3686175" cy="3154363"/>
          </a:xfrm>
          <a:prstGeom prst="rect">
            <a:avLst/>
          </a:prstGeom>
          <a:ln>
            <a:noFill/>
          </a:ln>
          <a:effectLst>
            <a:outerShdw blurRad="292100" dist="139700" dir="2700000" algn="tl" rotWithShape="0">
              <a:srgbClr val="333333">
                <a:alpha val="65000"/>
              </a:srgbClr>
            </a:outerShdw>
          </a:effectLst>
        </p:spPr>
      </p:pic>
      <p:pic>
        <p:nvPicPr>
          <p:cNvPr id="24579" name="Picture 3" descr="C:\Users\vanzyl.j\Pictures\imagesCA8H9PG5.jpg"/>
          <p:cNvPicPr>
            <a:picLocks noChangeAspect="1" noChangeArrowheads="1"/>
          </p:cNvPicPr>
          <p:nvPr/>
        </p:nvPicPr>
        <p:blipFill>
          <a:blip r:embed="rId3"/>
          <a:srcRect/>
          <a:stretch>
            <a:fillRect/>
          </a:stretch>
        </p:blipFill>
        <p:spPr bwMode="auto">
          <a:xfrm>
            <a:off x="6444208" y="116632"/>
            <a:ext cx="2448272" cy="1595086"/>
          </a:xfrm>
          <a:prstGeom prst="rect">
            <a:avLst/>
          </a:prstGeom>
          <a:ln>
            <a:noFill/>
          </a:ln>
          <a:effectLst>
            <a:outerShdw blurRad="292100" dist="139700" dir="2700000" algn="tl" rotWithShape="0">
              <a:srgbClr val="333333">
                <a:alpha val="65000"/>
              </a:srgbClr>
            </a:outerShdw>
          </a:effectLst>
        </p:spPr>
      </p:pic>
      <p:pic>
        <p:nvPicPr>
          <p:cNvPr id="24580" name="Picture 4" descr="C:\Users\vanzyl.j\Pictures\Og's_Bed_(crop).jpg"/>
          <p:cNvPicPr>
            <a:picLocks noChangeAspect="1" noChangeArrowheads="1"/>
          </p:cNvPicPr>
          <p:nvPr/>
        </p:nvPicPr>
        <p:blipFill>
          <a:blip r:embed="rId4"/>
          <a:srcRect/>
          <a:stretch>
            <a:fillRect/>
          </a:stretch>
        </p:blipFill>
        <p:spPr bwMode="auto">
          <a:xfrm>
            <a:off x="5652120" y="1844824"/>
            <a:ext cx="3285232" cy="4913928"/>
          </a:xfrm>
          <a:prstGeom prst="rect">
            <a:avLst/>
          </a:prstGeom>
          <a:ln>
            <a:noFill/>
          </a:ln>
          <a:effectLst>
            <a:outerShdw blurRad="292100" dist="139700" dir="2700000" algn="tl" rotWithShape="0">
              <a:srgbClr val="333333">
                <a:alpha val="65000"/>
              </a:srgbClr>
            </a:outerShdw>
          </a:effectLst>
        </p:spPr>
      </p:pic>
      <p:pic>
        <p:nvPicPr>
          <p:cNvPr id="24582" name="Picture 6" descr="C:\Users\vanzyl.j\Pictures\1_1254417418_john-at-the-brownshill-dolmen.jpg"/>
          <p:cNvPicPr>
            <a:picLocks noChangeAspect="1" noChangeArrowheads="1"/>
          </p:cNvPicPr>
          <p:nvPr/>
        </p:nvPicPr>
        <p:blipFill>
          <a:blip r:embed="rId5"/>
          <a:srcRect/>
          <a:stretch>
            <a:fillRect/>
          </a:stretch>
        </p:blipFill>
        <p:spPr bwMode="auto">
          <a:xfrm>
            <a:off x="102476" y="2232248"/>
            <a:ext cx="5333620" cy="4005064"/>
          </a:xfrm>
          <a:prstGeom prst="rect">
            <a:avLst/>
          </a:prstGeom>
          <a:ln>
            <a:noFill/>
          </a:ln>
          <a:effectLst>
            <a:outerShdw blurRad="292100" dist="139700" dir="2700000" algn="tl" rotWithShape="0">
              <a:srgbClr val="333333">
                <a:alpha val="65000"/>
              </a:srgbClr>
            </a:outerShdw>
          </a:effectLst>
        </p:spPr>
      </p:pic>
      <p:pic>
        <p:nvPicPr>
          <p:cNvPr id="24581" name="Picture 5" descr="C:\Users\vanzyl.j\Pictures\Og.png"/>
          <p:cNvPicPr>
            <a:picLocks noChangeAspect="1" noChangeArrowheads="1"/>
          </p:cNvPicPr>
          <p:nvPr/>
        </p:nvPicPr>
        <p:blipFill>
          <a:blip r:embed="rId6"/>
          <a:srcRect/>
          <a:stretch>
            <a:fillRect/>
          </a:stretch>
        </p:blipFill>
        <p:spPr bwMode="auto">
          <a:xfrm>
            <a:off x="179512" y="2204864"/>
            <a:ext cx="5436096" cy="4032449"/>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5568356" y="1844824"/>
            <a:ext cx="3397828" cy="4305870"/>
            <a:chOff x="5568356" y="1844824"/>
            <a:chExt cx="3397828" cy="4305870"/>
          </a:xfrm>
        </p:grpSpPr>
        <p:pic>
          <p:nvPicPr>
            <p:cNvPr id="9218" name="Picture 2" descr="http://upload.wikimedia.org/wikipedia/commons/thumb/9/98/Golan_Heights_relief_v2.png/640px-Golan_Heights_relief_v2.png"/>
            <p:cNvPicPr>
              <a:picLocks noChangeAspect="1" noChangeArrowheads="1"/>
            </p:cNvPicPr>
            <p:nvPr/>
          </p:nvPicPr>
          <p:blipFill>
            <a:blip r:embed="rId7"/>
            <a:srcRect/>
            <a:stretch>
              <a:fillRect/>
            </a:stretch>
          </p:blipFill>
          <p:spPr bwMode="auto">
            <a:xfrm>
              <a:off x="5568356" y="1844824"/>
              <a:ext cx="3397828" cy="4305870"/>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7380312" y="436510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animEffect transition="in" filter="fade">
                                      <p:cBhvr>
                                        <p:cTn id="9" dur="2000"/>
                                        <p:tgtEl>
                                          <p:spTgt spid="24578"/>
                                        </p:tgtEl>
                                      </p:cBhvr>
                                    </p:animEffect>
                                  </p:childTnLst>
                                </p:cTn>
                              </p:par>
                              <p:par>
                                <p:cTn id="10" presetID="10" presetClass="entr" presetSubtype="0" fill="hold" nodeType="with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2000"/>
                                        <p:tgtEl>
                                          <p:spTgt spid="24579"/>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fade">
                                      <p:cBhvr>
                                        <p:cTn id="20" dur="2000"/>
                                        <p:tgtEl>
                                          <p:spTgt spid="24582"/>
                                        </p:tgtEl>
                                      </p:cBhvr>
                                    </p:animEffect>
                                  </p:childTnLst>
                                </p:cTn>
                              </p:par>
                              <p:par>
                                <p:cTn id="21" presetID="1" presetClass="exit" presetSubtype="0" fill="hold" nodeType="withEffect">
                                  <p:stCondLst>
                                    <p:cond delay="0"/>
                                  </p:stCondLst>
                                  <p:childTnLst>
                                    <p:set>
                                      <p:cBhvr>
                                        <p:cTn id="22" dur="1" fill="hold">
                                          <p:stCondLst>
                                            <p:cond delay="0"/>
                                          </p:stCondLst>
                                        </p:cTn>
                                        <p:tgtEl>
                                          <p:spTgt spid="2457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581"/>
                                        </p:tgtEl>
                                        <p:attrNameLst>
                                          <p:attrName>style.visibility</p:attrName>
                                        </p:attrNameLst>
                                      </p:cBhvr>
                                      <p:to>
                                        <p:strVal val="visible"/>
                                      </p:to>
                                    </p:set>
                                    <p:animEffect transition="in" filter="fade">
                                      <p:cBhvr>
                                        <p:cTn id="29" dur="2000"/>
                                        <p:tgtEl>
                                          <p:spTgt spid="24581"/>
                                        </p:tgtEl>
                                      </p:cBhvr>
                                    </p:animEffect>
                                  </p:childTnLst>
                                </p:cTn>
                              </p:par>
                              <p:par>
                                <p:cTn id="30" presetID="1" presetClass="exit" presetSubtype="0" fill="hold" nodeType="withEffect">
                                  <p:stCondLst>
                                    <p:cond delay="0"/>
                                  </p:stCondLst>
                                  <p:childTnLst>
                                    <p:set>
                                      <p:cBhvr>
                                        <p:cTn id="31" dur="1" fill="hold">
                                          <p:stCondLst>
                                            <p:cond delay="0"/>
                                          </p:stCondLst>
                                        </p:cTn>
                                        <p:tgtEl>
                                          <p:spTgt spid="2458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580"/>
                                        </p:tgtEl>
                                        <p:attrNameLst>
                                          <p:attrName>style.visibility</p:attrName>
                                        </p:attrNameLst>
                                      </p:cBhvr>
                                      <p:to>
                                        <p:strVal val="visible"/>
                                      </p:to>
                                    </p:set>
                                    <p:animEffect transition="in" filter="fade">
                                      <p:cBhvr>
                                        <p:cTn id="36" dur="2000"/>
                                        <p:tgtEl>
                                          <p:spTgt spid="24580"/>
                                        </p:tgtEl>
                                      </p:cBhvr>
                                    </p:animEffect>
                                  </p:childTnLst>
                                </p:cTn>
                              </p:par>
                              <p:par>
                                <p:cTn id="37" presetID="1" presetClass="exit" presetSubtype="0" fill="hold" nodeType="withEffect">
                                  <p:stCondLst>
                                    <p:cond delay="0"/>
                                  </p:stCondLst>
                                  <p:childTnLst>
                                    <p:set>
                                      <p:cBhvr>
                                        <p:cTn id="38" dur="1" fill="hold">
                                          <p:stCondLst>
                                            <p:cond delay="0"/>
                                          </p:stCondLst>
                                        </p:cTn>
                                        <p:tgtEl>
                                          <p:spTgt spid="24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5496" y="908720"/>
            <a:ext cx="8928992" cy="5539978"/>
          </a:xfrm>
          <a:prstGeom prst="rect">
            <a:avLst/>
          </a:prstGeom>
          <a:noFill/>
        </p:spPr>
        <p:txBody>
          <a:bodyPr wrap="square" rtlCol="0">
            <a:spAutoFit/>
          </a:bodyPr>
          <a:lstStyle/>
          <a:p>
            <a:r>
              <a:rPr lang="en-ZA" sz="2800" b="1" u="sng" dirty="0" err="1" smtClean="0">
                <a:solidFill>
                  <a:srgbClr val="C00000"/>
                </a:solidFill>
                <a:effectLst>
                  <a:outerShdw blurRad="38100" dist="38100" dir="2700000" algn="tl">
                    <a:srgbClr val="000000">
                      <a:alpha val="43137"/>
                    </a:srgbClr>
                  </a:outerShdw>
                </a:effectLst>
              </a:rPr>
              <a:t>Nephilim</a:t>
            </a:r>
            <a:endParaRPr lang="en-ZA" sz="2800" b="1" u="sng" dirty="0" smtClean="0">
              <a:solidFill>
                <a:srgbClr val="C00000"/>
              </a:solidFill>
              <a:effectLst>
                <a:outerShdw blurRad="38100" dist="38100" dir="2700000" algn="tl">
                  <a:srgbClr val="000000">
                    <a:alpha val="43137"/>
                  </a:srgbClr>
                </a:outerShdw>
              </a:effectLst>
            </a:endParaRPr>
          </a:p>
          <a:p>
            <a:endParaRPr lang="en-ZA" sz="1400" dirty="0" smtClean="0">
              <a:effectLst>
                <a:outerShdw blurRad="38100" dist="38100" dir="2700000" algn="tl">
                  <a:srgbClr val="000000">
                    <a:alpha val="43137"/>
                  </a:srgbClr>
                </a:outerShdw>
              </a:effectLst>
            </a:endParaRPr>
          </a:p>
          <a:p>
            <a:r>
              <a:rPr lang="en-ZA" sz="2400" b="1" dirty="0" err="1" smtClean="0">
                <a:solidFill>
                  <a:schemeClr val="accent3">
                    <a:lumMod val="50000"/>
                  </a:schemeClr>
                </a:solidFill>
                <a:effectLst>
                  <a:outerShdw blurRad="38100" dist="38100" dir="2700000" algn="tl">
                    <a:srgbClr val="000000">
                      <a:alpha val="43137"/>
                    </a:srgbClr>
                  </a:outerShdw>
                </a:effectLst>
              </a:rPr>
              <a:t>Nephilim</a:t>
            </a:r>
            <a:r>
              <a:rPr lang="en-ZA" sz="2400" b="1" dirty="0" smtClean="0">
                <a:solidFill>
                  <a:schemeClr val="accent3">
                    <a:lumMod val="50000"/>
                  </a:schemeClr>
                </a:solidFill>
                <a:effectLst>
                  <a:outerShdw blurRad="38100" dist="38100" dir="2700000" algn="tl">
                    <a:srgbClr val="000000">
                      <a:alpha val="43137"/>
                    </a:srgbClr>
                  </a:outerShdw>
                </a:effectLst>
              </a:rPr>
              <a:t>: Pre-flood</a:t>
            </a:r>
          </a:p>
          <a:p>
            <a:r>
              <a:rPr lang="en-ZA" sz="2400" b="1" dirty="0" smtClean="0">
                <a:solidFill>
                  <a:schemeClr val="accent3">
                    <a:lumMod val="50000"/>
                  </a:schemeClr>
                </a:solidFill>
                <a:effectLst>
                  <a:outerShdw blurRad="38100" dist="38100" dir="2700000" algn="tl">
                    <a:srgbClr val="000000">
                      <a:alpha val="43137"/>
                    </a:srgbClr>
                  </a:outerShdw>
                </a:effectLst>
              </a:rPr>
              <a:t>(</a:t>
            </a:r>
            <a:r>
              <a:rPr lang="en-ZA" sz="2400" b="1" dirty="0" err="1" smtClean="0">
                <a:solidFill>
                  <a:schemeClr val="accent3">
                    <a:lumMod val="50000"/>
                  </a:schemeClr>
                </a:solidFill>
                <a:effectLst>
                  <a:outerShdw blurRad="38100" dist="38100" dir="2700000" algn="tl">
                    <a:srgbClr val="000000">
                      <a:alpha val="43137"/>
                    </a:srgbClr>
                  </a:outerShdw>
                </a:effectLst>
              </a:rPr>
              <a:t>ESV</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b="1" dirty="0" err="1" smtClean="0">
                <a:solidFill>
                  <a:srgbClr val="0070C0"/>
                </a:solidFill>
                <a:effectLst>
                  <a:outerShdw blurRad="38100" dist="38100" dir="2700000" algn="tl">
                    <a:srgbClr val="000000">
                      <a:alpha val="43137"/>
                    </a:srgbClr>
                  </a:outerShdw>
                </a:effectLst>
              </a:rPr>
              <a:t>Gén</a:t>
            </a:r>
            <a:r>
              <a:rPr lang="en-ZA" sz="2400" b="1" dirty="0" smtClean="0">
                <a:solidFill>
                  <a:srgbClr val="0070C0"/>
                </a:solidFill>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6:4  </a:t>
            </a:r>
            <a:r>
              <a:rPr lang="en-ZA" sz="2400" dirty="0" smtClean="0">
                <a:effectLst>
                  <a:outerShdw blurRad="38100" dist="38100" dir="2700000" algn="tl">
                    <a:srgbClr val="000000">
                      <a:alpha val="43137"/>
                    </a:srgbClr>
                  </a:outerShdw>
                </a:effectLst>
              </a:rPr>
              <a:t>The </a:t>
            </a:r>
            <a:r>
              <a:rPr lang="en-ZA" sz="2400" dirty="0" err="1" smtClean="0">
                <a:effectLst>
                  <a:outerShdw blurRad="38100" dist="38100" dir="2700000" algn="tl">
                    <a:srgbClr val="000000">
                      <a:alpha val="43137"/>
                    </a:srgbClr>
                  </a:outerShdw>
                </a:effectLst>
              </a:rPr>
              <a:t>Nephilim</a:t>
            </a:r>
            <a:r>
              <a:rPr lang="en-ZA" sz="2400" dirty="0" smtClean="0">
                <a:effectLst>
                  <a:outerShdw blurRad="38100" dist="38100" dir="2700000" algn="tl">
                    <a:srgbClr val="000000">
                      <a:alpha val="43137"/>
                    </a:srgbClr>
                  </a:outerShdw>
                </a:effectLst>
              </a:rPr>
              <a:t> were on the earth in those days, </a:t>
            </a:r>
            <a:r>
              <a:rPr lang="en-ZA" sz="2400" u="sng" dirty="0" smtClean="0">
                <a:effectLst>
                  <a:outerShdw blurRad="38100" dist="38100" dir="2700000" algn="tl">
                    <a:srgbClr val="000000">
                      <a:alpha val="43137"/>
                    </a:srgbClr>
                  </a:outerShdw>
                </a:effectLst>
              </a:rPr>
              <a:t>and also afterward</a:t>
            </a:r>
            <a:r>
              <a:rPr lang="en-ZA" sz="2400" dirty="0" smtClean="0">
                <a:effectLst>
                  <a:outerShdw blurRad="38100" dist="38100" dir="2700000" algn="tl">
                    <a:srgbClr val="000000">
                      <a:alpha val="43137"/>
                    </a:srgbClr>
                  </a:outerShdw>
                </a:effectLst>
              </a:rPr>
              <a:t>,</a:t>
            </a:r>
            <a:r>
              <a:rPr lang="en-ZA" sz="2400" dirty="0" smtClean="0">
                <a:effectLst>
                  <a:outerShdw blurRad="38100" dist="38100" dir="2700000" algn="tl">
                    <a:srgbClr val="000000">
                      <a:alpha val="43137"/>
                    </a:srgbClr>
                  </a:outerShdw>
                </a:effectLst>
              </a:rPr>
              <a:t> when the sons of God came in to the daughters of man and they bore children to them. These were the mighty men who were of old, the men of renown.</a:t>
            </a:r>
          </a:p>
          <a:p>
            <a:endParaRPr lang="en-ZA" sz="2400" b="1" dirty="0" smtClean="0">
              <a:solidFill>
                <a:schemeClr val="accent3">
                  <a:lumMod val="50000"/>
                </a:schemeClr>
              </a:solidFill>
              <a:effectLst>
                <a:outerShdw blurRad="38100" dist="38100" dir="2700000" algn="tl">
                  <a:srgbClr val="000000">
                    <a:alpha val="43137"/>
                  </a:srgbClr>
                </a:outerShdw>
              </a:effectLst>
            </a:endParaRPr>
          </a:p>
          <a:p>
            <a:r>
              <a:rPr lang="en-ZA" sz="2400" b="1" dirty="0" err="1" smtClean="0">
                <a:solidFill>
                  <a:schemeClr val="accent3">
                    <a:lumMod val="50000"/>
                  </a:schemeClr>
                </a:solidFill>
                <a:effectLst>
                  <a:outerShdw blurRad="38100" dist="38100" dir="2700000" algn="tl">
                    <a:srgbClr val="000000">
                      <a:alpha val="43137"/>
                    </a:srgbClr>
                  </a:outerShdw>
                </a:effectLst>
              </a:rPr>
              <a:t>Nephilim</a:t>
            </a:r>
            <a:r>
              <a:rPr lang="en-ZA" sz="2400" b="1" dirty="0" smtClean="0">
                <a:solidFill>
                  <a:schemeClr val="accent3">
                    <a:lumMod val="50000"/>
                  </a:schemeClr>
                </a:solidFill>
                <a:effectLst>
                  <a:outerShdw blurRad="38100" dist="38100" dir="2700000" algn="tl">
                    <a:srgbClr val="000000">
                      <a:alpha val="43137"/>
                    </a:srgbClr>
                  </a:outerShdw>
                </a:effectLst>
              </a:rPr>
              <a:t>: After-flood</a:t>
            </a:r>
          </a:p>
          <a:p>
            <a:r>
              <a:rPr lang="nl-NL" sz="2400" b="1" dirty="0" smtClean="0">
                <a:solidFill>
                  <a:srgbClr val="0070C0"/>
                </a:solidFill>
                <a:effectLst>
                  <a:outerShdw blurRad="38100" dist="38100" dir="2700000" algn="tl">
                    <a:srgbClr val="000000">
                      <a:alpha val="43137"/>
                    </a:srgbClr>
                  </a:outerShdw>
                </a:effectLst>
              </a:rPr>
              <a:t>Núm 13:33  </a:t>
            </a:r>
            <a:r>
              <a:rPr lang="nl-NL" sz="2400" dirty="0" smtClean="0">
                <a:effectLst>
                  <a:outerShdw blurRad="38100" dist="38100" dir="2700000" algn="tl">
                    <a:srgbClr val="000000">
                      <a:alpha val="43137"/>
                    </a:srgbClr>
                  </a:outerShdw>
                </a:effectLst>
              </a:rPr>
              <a:t>Ons het daar ook die reuse gesien, die kinders van Enak, van die reuse afkomstig; en ons was soos sprinkane in ons oë; so was ons ook in hulle oë. </a:t>
            </a:r>
          </a:p>
          <a:p>
            <a:r>
              <a:rPr lang="en-ZA" sz="2400" b="1" dirty="0" smtClean="0">
                <a:solidFill>
                  <a:schemeClr val="accent3">
                    <a:lumMod val="50000"/>
                  </a:schemeClr>
                </a:solidFill>
                <a:effectLst>
                  <a:outerShdw blurRad="38100" dist="38100" dir="2700000" algn="tl">
                    <a:srgbClr val="000000">
                      <a:alpha val="43137"/>
                    </a:srgbClr>
                  </a:outerShdw>
                </a:effectLst>
              </a:rPr>
              <a:t>(</a:t>
            </a:r>
            <a:r>
              <a:rPr lang="en-ZA" sz="2400" b="1" dirty="0" err="1" smtClean="0">
                <a:solidFill>
                  <a:schemeClr val="accent3">
                    <a:lumMod val="50000"/>
                  </a:schemeClr>
                </a:solidFill>
                <a:effectLst>
                  <a:outerShdw blurRad="38100" dist="38100" dir="2700000" algn="tl">
                    <a:srgbClr val="000000">
                      <a:alpha val="43137"/>
                    </a:srgbClr>
                  </a:outerShdw>
                </a:effectLst>
              </a:rPr>
              <a:t>ESV</a:t>
            </a:r>
            <a:r>
              <a:rPr lang="en-ZA" sz="2400" b="1" dirty="0" smtClean="0">
                <a:solidFill>
                  <a:schemeClr val="accent3">
                    <a:lumMod val="50000"/>
                  </a:schemeClr>
                </a:solidFill>
                <a:effectLst>
                  <a:outerShdw blurRad="38100" dist="38100" dir="2700000" algn="tl">
                    <a:srgbClr val="000000">
                      <a:alpha val="43137"/>
                    </a:srgbClr>
                  </a:outerShdw>
                </a:effectLst>
              </a:rPr>
              <a:t>) </a:t>
            </a:r>
            <a:r>
              <a:rPr lang="en-ZA" sz="2400" b="1" dirty="0" err="1" smtClean="0">
                <a:solidFill>
                  <a:srgbClr val="0070C0"/>
                </a:solidFill>
                <a:effectLst>
                  <a:outerShdw blurRad="38100" dist="38100" dir="2700000" algn="tl">
                    <a:srgbClr val="000000">
                      <a:alpha val="43137"/>
                    </a:srgbClr>
                  </a:outerShdw>
                </a:effectLst>
              </a:rPr>
              <a:t>Núm</a:t>
            </a:r>
            <a:r>
              <a:rPr lang="en-ZA" sz="2400" b="1" dirty="0" smtClean="0">
                <a:solidFill>
                  <a:srgbClr val="0070C0"/>
                </a:solidFill>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13:33  </a:t>
            </a:r>
            <a:r>
              <a:rPr lang="en-ZA" sz="2400" dirty="0" smtClean="0">
                <a:effectLst>
                  <a:outerShdw blurRad="38100" dist="38100" dir="2700000" algn="tl">
                    <a:srgbClr val="000000">
                      <a:alpha val="43137"/>
                    </a:srgbClr>
                  </a:outerShdw>
                </a:effectLst>
              </a:rPr>
              <a:t>And there we saw the </a:t>
            </a:r>
            <a:r>
              <a:rPr lang="en-ZA" sz="2400" dirty="0" err="1" smtClean="0">
                <a:effectLst>
                  <a:outerShdw blurRad="38100" dist="38100" dir="2700000" algn="tl">
                    <a:srgbClr val="000000">
                      <a:alpha val="43137"/>
                    </a:srgbClr>
                  </a:outerShdw>
                </a:effectLst>
              </a:rPr>
              <a:t>Nephilim</a:t>
            </a:r>
            <a:r>
              <a:rPr lang="en-ZA" sz="2400" dirty="0" smtClean="0">
                <a:effectLst>
                  <a:outerShdw blurRad="38100" dist="38100" dir="2700000" algn="tl">
                    <a:srgbClr val="000000">
                      <a:alpha val="43137"/>
                    </a:srgbClr>
                  </a:outerShdw>
                </a:effectLst>
              </a:rPr>
              <a:t> (the sons of </a:t>
            </a:r>
            <a:r>
              <a:rPr lang="en-ZA" sz="2400" dirty="0" err="1" smtClean="0">
                <a:effectLst>
                  <a:outerShdw blurRad="38100" dist="38100" dir="2700000" algn="tl">
                    <a:srgbClr val="000000">
                      <a:alpha val="43137"/>
                    </a:srgbClr>
                  </a:outerShdw>
                </a:effectLst>
              </a:rPr>
              <a:t>Anak</a:t>
            </a:r>
            <a:r>
              <a:rPr lang="en-ZA" sz="2400" dirty="0" smtClean="0">
                <a:effectLst>
                  <a:outerShdw blurRad="38100" dist="38100" dir="2700000" algn="tl">
                    <a:srgbClr val="000000">
                      <a:alpha val="43137"/>
                    </a:srgbClr>
                  </a:outerShdw>
                </a:effectLst>
              </a:rPr>
              <a:t>, who come from the </a:t>
            </a:r>
            <a:r>
              <a:rPr lang="en-ZA" sz="2400" dirty="0" err="1" smtClean="0">
                <a:effectLst>
                  <a:outerShdw blurRad="38100" dist="38100" dir="2700000" algn="tl">
                    <a:srgbClr val="000000">
                      <a:alpha val="43137"/>
                    </a:srgbClr>
                  </a:outerShdw>
                </a:effectLst>
              </a:rPr>
              <a:t>Nephilim</a:t>
            </a:r>
            <a:r>
              <a:rPr lang="en-ZA" sz="2400" dirty="0" smtClean="0">
                <a:effectLst>
                  <a:outerShdw blurRad="38100" dist="38100" dir="2700000" algn="tl">
                    <a:srgbClr val="000000">
                      <a:alpha val="43137"/>
                    </a:srgbClr>
                  </a:outerShdw>
                </a:effectLst>
              </a:rPr>
              <a:t>), and we seemed to ourselves like grasshoppers, and so we seemed to them</a:t>
            </a:r>
            <a:r>
              <a:rPr lang="en-ZA" sz="2400" dirty="0" smtClean="0">
                <a:effectLst>
                  <a:outerShdw blurRad="38100" dist="38100" dir="2700000" algn="tl">
                    <a:srgbClr val="000000">
                      <a:alpha val="43137"/>
                    </a:srgbClr>
                  </a:outerShdw>
                </a:effectLst>
              </a:rPr>
              <a:t>.“</a:t>
            </a:r>
            <a:endParaRPr lang="en-ZA" sz="2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5496" y="908720"/>
            <a:ext cx="9108504" cy="5078313"/>
          </a:xfrm>
          <a:prstGeom prst="rect">
            <a:avLst/>
          </a:prstGeom>
          <a:noFill/>
        </p:spPr>
        <p:txBody>
          <a:bodyPr wrap="square" rtlCol="0">
            <a:spAutoFit/>
          </a:bodyPr>
          <a:lstStyle/>
          <a:p>
            <a:r>
              <a:rPr lang="nl-NL" sz="2800" b="1" u="sng" dirty="0" smtClean="0">
                <a:solidFill>
                  <a:srgbClr val="C00000"/>
                </a:solidFill>
                <a:effectLst>
                  <a:outerShdw blurRad="38100" dist="38100" dir="2700000" algn="tl">
                    <a:srgbClr val="000000">
                      <a:alpha val="43137"/>
                    </a:srgbClr>
                  </a:outerShdw>
                </a:effectLst>
              </a:rPr>
              <a:t>Refaïete</a:t>
            </a:r>
            <a:endParaRPr lang="en-ZA" sz="2800" b="1" u="sng" dirty="0" smtClean="0">
              <a:solidFill>
                <a:srgbClr val="C00000"/>
              </a:solidFill>
              <a:effectLst>
                <a:outerShdw blurRad="38100" dist="38100" dir="2700000" algn="tl">
                  <a:srgbClr val="000000">
                    <a:alpha val="43137"/>
                  </a:srgbClr>
                </a:outerShdw>
              </a:effectLst>
            </a:endParaRPr>
          </a:p>
          <a:p>
            <a:endParaRPr lang="en-ZA"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Jos 13:12  </a:t>
            </a:r>
            <a:r>
              <a:rPr lang="nl-NL" sz="2400" dirty="0" smtClean="0">
                <a:effectLst>
                  <a:outerShdw blurRad="38100" dist="38100" dir="2700000" algn="tl">
                    <a:srgbClr val="000000">
                      <a:alpha val="43137"/>
                    </a:srgbClr>
                  </a:outerShdw>
                </a:effectLst>
              </a:rPr>
              <a:t>die hele koninkryk van Og in Basan, wat koning was in Astarot en in Edréï (hy het oorgebly uit die laastes van die Refaïete; en Moses het hulle verslaan en verdrywe). </a:t>
            </a:r>
          </a:p>
          <a:p>
            <a:endParaRPr lang="nl-NL" sz="2400" dirty="0" smtClean="0">
              <a:effectLst>
                <a:outerShdw blurRad="38100" dist="38100" dir="2700000" algn="tl">
                  <a:srgbClr val="000000">
                    <a:alpha val="43137"/>
                  </a:srgbClr>
                </a:outerShdw>
              </a:effectLst>
            </a:endParaRPr>
          </a:p>
          <a:p>
            <a:r>
              <a:rPr lang="nl-NL" sz="2800" b="1" u="sng" dirty="0" smtClean="0">
                <a:solidFill>
                  <a:srgbClr val="C00000"/>
                </a:solidFill>
                <a:effectLst>
                  <a:outerShdw blurRad="38100" dist="38100" dir="2700000" algn="tl">
                    <a:srgbClr val="000000">
                      <a:alpha val="43137"/>
                    </a:srgbClr>
                  </a:outerShdw>
                </a:effectLst>
              </a:rPr>
              <a:t>Enakiete</a:t>
            </a:r>
          </a:p>
          <a:p>
            <a:endParaRPr lang="nl-NL"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Deu 2:21  </a:t>
            </a:r>
            <a:r>
              <a:rPr lang="nl-NL" sz="2400" dirty="0" smtClean="0">
                <a:effectLst>
                  <a:outerShdw blurRad="38100" dist="38100" dir="2700000" algn="tl">
                    <a:srgbClr val="000000">
                      <a:alpha val="43137"/>
                    </a:srgbClr>
                  </a:outerShdw>
                </a:effectLst>
              </a:rPr>
              <a:t>‘n volk groot en talryk en hoog van gestalte soos die Enakiete—maar die HERE het dié voor hulle uit verdelg, sodat hulle dié uit hulle besitting verdryf en in hulle plek gaan woon het;</a:t>
            </a:r>
          </a:p>
          <a:p>
            <a:r>
              <a:rPr lang="nl-NL" sz="2400" b="1" dirty="0" smtClean="0">
                <a:solidFill>
                  <a:srgbClr val="0070C0"/>
                </a:solidFill>
                <a:effectLst>
                  <a:outerShdw blurRad="38100" dist="38100" dir="2700000" algn="tl">
                    <a:srgbClr val="000000">
                      <a:alpha val="43137"/>
                    </a:srgbClr>
                  </a:outerShdw>
                </a:effectLst>
              </a:rPr>
              <a:t>Jos 11:21  </a:t>
            </a:r>
            <a:r>
              <a:rPr lang="nl-NL" sz="2400" dirty="0" smtClean="0">
                <a:effectLst>
                  <a:outerShdw blurRad="38100" dist="38100" dir="2700000" algn="tl">
                    <a:srgbClr val="000000">
                      <a:alpha val="43137"/>
                    </a:srgbClr>
                  </a:outerShdw>
                </a:effectLst>
              </a:rPr>
              <a:t>En in dié tyd het Josua gekom en die Enakiete uitgeroei, ....</a:t>
            </a:r>
          </a:p>
          <a:p>
            <a:r>
              <a:rPr lang="nl-NL" sz="2400" b="1" dirty="0" smtClean="0">
                <a:solidFill>
                  <a:srgbClr val="0070C0"/>
                </a:solidFill>
                <a:effectLst>
                  <a:outerShdw blurRad="38100" dist="38100" dir="2700000" algn="tl">
                    <a:srgbClr val="000000">
                      <a:alpha val="43137"/>
                    </a:srgbClr>
                  </a:outerShdw>
                </a:effectLst>
              </a:rPr>
              <a:t>Jos 11:22  </a:t>
            </a:r>
            <a:r>
              <a:rPr lang="nl-NL" sz="2400" dirty="0" smtClean="0">
                <a:effectLst>
                  <a:outerShdw blurRad="38100" dist="38100" dir="2700000" algn="tl">
                    <a:srgbClr val="000000">
                      <a:alpha val="43137"/>
                    </a:srgbClr>
                  </a:outerShdw>
                </a:effectLst>
              </a:rPr>
              <a:t>Niemand van die Enakiete het oorgebly in die land van die kinders van Israel nie; net in Gasa, in Gat en in Asdod het hulle oorgebly. </a:t>
            </a:r>
            <a:endParaRPr lang="nl-NL" sz="2400" b="1" dirty="0" smtClean="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692696"/>
            <a:ext cx="8928992" cy="5755422"/>
          </a:xfrm>
          <a:prstGeom prst="rect">
            <a:avLst/>
          </a:prstGeom>
          <a:noFill/>
        </p:spPr>
        <p:txBody>
          <a:bodyPr wrap="square" rtlCol="0">
            <a:spAutoFit/>
          </a:bodyPr>
          <a:lstStyle/>
          <a:p>
            <a:r>
              <a:rPr lang="nl-NL" sz="2400" b="1" dirty="0" smtClean="0">
                <a:solidFill>
                  <a:srgbClr val="003300"/>
                </a:solidFill>
                <a:effectLst>
                  <a:outerShdw blurRad="38100" dist="38100" dir="2700000" algn="tl">
                    <a:srgbClr val="000000">
                      <a:alpha val="43137"/>
                    </a:srgbClr>
                  </a:outerShdw>
                </a:effectLst>
              </a:rPr>
              <a:t>Génesis 6- Tydvak </a:t>
            </a:r>
            <a:r>
              <a:rPr lang="en-ZA" sz="2400" b="1" dirty="0">
                <a:solidFill>
                  <a:srgbClr val="003300"/>
                </a:solidFill>
                <a:effectLst>
                  <a:outerShdw blurRad="38100" dist="38100" dir="2700000" algn="tl">
                    <a:srgbClr val="000000">
                      <a:alpha val="43137"/>
                    </a:srgbClr>
                  </a:outerShdw>
                </a:effectLst>
              </a:rPr>
              <a:t>am </a:t>
            </a:r>
            <a:r>
              <a:rPr lang="en-ZA" sz="2400" b="1" dirty="0" smtClean="0">
                <a:solidFill>
                  <a:srgbClr val="003300"/>
                </a:solidFill>
                <a:effectLst>
                  <a:outerShdw blurRad="38100" dist="38100" dir="2700000" algn="tl">
                    <a:srgbClr val="000000">
                      <a:alpha val="43137"/>
                    </a:srgbClr>
                  </a:outerShdw>
                </a:effectLst>
              </a:rPr>
              <a:t>1556, </a:t>
            </a:r>
            <a:r>
              <a:rPr lang="en-ZA" sz="2400" b="1" dirty="0" err="1">
                <a:solidFill>
                  <a:srgbClr val="003300"/>
                </a:solidFill>
                <a:effectLst>
                  <a:outerShdw blurRad="38100" dist="38100" dir="2700000" algn="tl">
                    <a:srgbClr val="000000">
                      <a:alpha val="43137"/>
                    </a:srgbClr>
                  </a:outerShdw>
                </a:effectLst>
              </a:rPr>
              <a:t>bc</a:t>
            </a:r>
            <a:r>
              <a:rPr lang="en-ZA" sz="2400" b="1" dirty="0">
                <a:solidFill>
                  <a:srgbClr val="003300"/>
                </a:solidFill>
                <a:effectLst>
                  <a:outerShdw blurRad="38100" dist="38100" dir="2700000" algn="tl">
                    <a:srgbClr val="000000">
                      <a:alpha val="43137"/>
                    </a:srgbClr>
                  </a:outerShdw>
                </a:effectLst>
              </a:rPr>
              <a:t> </a:t>
            </a:r>
            <a:r>
              <a:rPr lang="en-ZA" sz="2400" b="1" dirty="0" smtClean="0">
                <a:solidFill>
                  <a:srgbClr val="003300"/>
                </a:solidFill>
                <a:effectLst>
                  <a:outerShdw blurRad="38100" dist="38100" dir="2700000" algn="tl">
                    <a:srgbClr val="000000">
                      <a:alpha val="43137"/>
                    </a:srgbClr>
                  </a:outerShdw>
                </a:effectLst>
              </a:rPr>
              <a:t>2448</a:t>
            </a:r>
          </a:p>
          <a:p>
            <a:endParaRPr lang="en-ZA" sz="1600" b="1" dirty="0">
              <a:effectLst>
                <a:outerShdw blurRad="38100" dist="38100" dir="2700000" algn="tl">
                  <a:srgbClr val="000000">
                    <a:alpha val="43137"/>
                  </a:srgbClr>
                </a:outerShdw>
              </a:effectLst>
            </a:endParaRPr>
          </a:p>
          <a:p>
            <a:r>
              <a:rPr lang="en-ZA" sz="2400" b="1" dirty="0" err="1" smtClean="0">
                <a:effectLst>
                  <a:outerShdw blurRad="38100" dist="38100" dir="2700000" algn="tl">
                    <a:srgbClr val="000000">
                      <a:alpha val="43137"/>
                    </a:srgbClr>
                  </a:outerShdw>
                </a:effectLst>
              </a:rPr>
              <a:t>Noag</a:t>
            </a:r>
            <a:r>
              <a:rPr lang="en-ZA" sz="2400" b="1" dirty="0" smtClean="0">
                <a:effectLst>
                  <a:outerShdw blurRad="38100" dist="38100" dir="2700000" algn="tl">
                    <a:srgbClr val="000000">
                      <a:alpha val="43137"/>
                    </a:srgbClr>
                  </a:outerShdw>
                </a:effectLst>
              </a:rPr>
              <a:t> is </a:t>
            </a:r>
            <a:r>
              <a:rPr lang="en-ZA" sz="2400" b="1" dirty="0" err="1" smtClean="0">
                <a:effectLst>
                  <a:outerShdw blurRad="38100" dist="38100" dir="2700000" algn="tl">
                    <a:srgbClr val="000000">
                      <a:alpha val="43137"/>
                    </a:srgbClr>
                  </a:outerShdw>
                </a:effectLst>
              </a:rPr>
              <a:t>gebore</a:t>
            </a:r>
            <a:r>
              <a:rPr lang="en-ZA" sz="2400" b="1" dirty="0" smtClean="0">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am 1056, </a:t>
            </a:r>
            <a:r>
              <a:rPr lang="en-ZA" sz="2400" b="1" dirty="0" err="1" smtClean="0">
                <a:solidFill>
                  <a:srgbClr val="0070C0"/>
                </a:solidFill>
                <a:effectLst>
                  <a:outerShdw blurRad="38100" dist="38100" dir="2700000" algn="tl">
                    <a:srgbClr val="000000">
                      <a:alpha val="43137"/>
                    </a:srgbClr>
                  </a:outerShdw>
                </a:effectLst>
              </a:rPr>
              <a:t>bc</a:t>
            </a:r>
            <a:r>
              <a:rPr lang="en-ZA" sz="2400" b="1" dirty="0" smtClean="0">
                <a:solidFill>
                  <a:srgbClr val="0070C0"/>
                </a:solidFill>
                <a:effectLst>
                  <a:outerShdw blurRad="38100" dist="38100" dir="2700000" algn="tl">
                    <a:srgbClr val="000000">
                      <a:alpha val="43137"/>
                    </a:srgbClr>
                  </a:outerShdw>
                </a:effectLst>
              </a:rPr>
              <a:t> 2948</a:t>
            </a:r>
          </a:p>
          <a:p>
            <a:r>
              <a:rPr lang="en-ZA" sz="2400" b="1" dirty="0" err="1" smtClean="0">
                <a:effectLst>
                  <a:outerShdw blurRad="38100" dist="38100" dir="2700000" algn="tl">
                    <a:srgbClr val="000000">
                      <a:alpha val="43137"/>
                    </a:srgbClr>
                  </a:outerShdw>
                </a:effectLst>
              </a:rPr>
              <a:t>Opgrag</a:t>
            </a:r>
            <a:r>
              <a:rPr lang="en-ZA" sz="2400" b="1" dirty="0" smtClean="0">
                <a:effectLst>
                  <a:outerShdw blurRad="38100" dist="38100" dir="2700000" algn="tl">
                    <a:srgbClr val="000000">
                      <a:alpha val="43137"/>
                    </a:srgbClr>
                  </a:outerShdw>
                </a:effectLst>
              </a:rPr>
              <a:t> </a:t>
            </a:r>
            <a:r>
              <a:rPr lang="en-ZA" sz="2400" b="1" dirty="0" err="1" smtClean="0">
                <a:effectLst>
                  <a:outerShdw blurRad="38100" dist="38100" dir="2700000" algn="tl">
                    <a:srgbClr val="000000">
                      <a:alpha val="43137"/>
                    </a:srgbClr>
                  </a:outerShdw>
                </a:effectLst>
              </a:rPr>
              <a:t>aan</a:t>
            </a:r>
            <a:r>
              <a:rPr lang="en-ZA" sz="2400" b="1" dirty="0" smtClean="0">
                <a:effectLst>
                  <a:outerShdw blurRad="38100" dist="38100" dir="2700000" algn="tl">
                    <a:srgbClr val="000000">
                      <a:alpha val="43137"/>
                    </a:srgbClr>
                  </a:outerShdw>
                </a:effectLst>
              </a:rPr>
              <a:t> </a:t>
            </a:r>
            <a:r>
              <a:rPr lang="en-ZA" sz="2400" b="1" dirty="0" err="1" smtClean="0">
                <a:effectLst>
                  <a:outerShdw blurRad="38100" dist="38100" dir="2700000" algn="tl">
                    <a:srgbClr val="000000">
                      <a:alpha val="43137"/>
                    </a:srgbClr>
                  </a:outerShdw>
                </a:effectLst>
              </a:rPr>
              <a:t>Noag</a:t>
            </a:r>
            <a:r>
              <a:rPr lang="en-ZA" sz="2400" b="1" dirty="0" smtClean="0">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am 1536, </a:t>
            </a:r>
            <a:r>
              <a:rPr lang="en-ZA" sz="2400" b="1" dirty="0" err="1" smtClean="0">
                <a:solidFill>
                  <a:srgbClr val="0070C0"/>
                </a:solidFill>
                <a:effectLst>
                  <a:outerShdw blurRad="38100" dist="38100" dir="2700000" algn="tl">
                    <a:srgbClr val="000000">
                      <a:alpha val="43137"/>
                    </a:srgbClr>
                  </a:outerShdw>
                </a:effectLst>
              </a:rPr>
              <a:t>bc</a:t>
            </a:r>
            <a:r>
              <a:rPr lang="en-ZA" sz="2400" b="1" dirty="0" smtClean="0">
                <a:solidFill>
                  <a:srgbClr val="0070C0"/>
                </a:solidFill>
                <a:effectLst>
                  <a:outerShdw blurRad="38100" dist="38100" dir="2700000" algn="tl">
                    <a:srgbClr val="000000">
                      <a:alpha val="43137"/>
                    </a:srgbClr>
                  </a:outerShdw>
                </a:effectLst>
              </a:rPr>
              <a:t> 2468 </a:t>
            </a:r>
            <a:r>
              <a:rPr lang="en-ZA" sz="2400" b="1" dirty="0" smtClean="0">
                <a:solidFill>
                  <a:schemeClr val="accent2">
                    <a:lumMod val="50000"/>
                  </a:schemeClr>
                </a:solidFill>
                <a:effectLst>
                  <a:outerShdw blurRad="38100" dist="38100" dir="2700000" algn="tl">
                    <a:srgbClr val="000000">
                      <a:alpha val="43137"/>
                    </a:srgbClr>
                  </a:outerShdw>
                </a:effectLst>
              </a:rPr>
              <a:t>(480 </a:t>
            </a:r>
            <a:r>
              <a:rPr lang="en-ZA" sz="2400" b="1" dirty="0" err="1" smtClean="0">
                <a:solidFill>
                  <a:schemeClr val="accent2">
                    <a:lumMod val="50000"/>
                  </a:schemeClr>
                </a:solidFill>
                <a:effectLst>
                  <a:outerShdw blurRad="38100" dist="38100" dir="2700000" algn="tl">
                    <a:srgbClr val="000000">
                      <a:alpha val="43137"/>
                    </a:srgbClr>
                  </a:outerShdw>
                </a:effectLst>
              </a:rPr>
              <a:t>jaar</a:t>
            </a:r>
            <a:r>
              <a:rPr lang="en-ZA" sz="2400" b="1" dirty="0" smtClean="0">
                <a:solidFill>
                  <a:schemeClr val="accent2">
                    <a:lumMod val="50000"/>
                  </a:schemeClr>
                </a:solidFill>
                <a:effectLst>
                  <a:outerShdw blurRad="38100" dist="38100" dir="2700000" algn="tl">
                    <a:srgbClr val="000000">
                      <a:alpha val="43137"/>
                    </a:srgbClr>
                  </a:outerShdw>
                </a:effectLst>
              </a:rPr>
              <a:t> </a:t>
            </a:r>
            <a:r>
              <a:rPr lang="en-ZA" sz="2400" b="1" dirty="0" err="1" smtClean="0">
                <a:solidFill>
                  <a:schemeClr val="accent2">
                    <a:lumMod val="50000"/>
                  </a:schemeClr>
                </a:solidFill>
                <a:effectLst>
                  <a:outerShdw blurRad="38100" dist="38100" dir="2700000" algn="tl">
                    <a:srgbClr val="000000">
                      <a:alpha val="43137"/>
                    </a:srgbClr>
                  </a:outerShdw>
                </a:effectLst>
              </a:rPr>
              <a:t>oud</a:t>
            </a:r>
            <a:r>
              <a:rPr lang="en-ZA" sz="2400" b="1" dirty="0" smtClean="0">
                <a:solidFill>
                  <a:schemeClr val="accent2">
                    <a:lumMod val="50000"/>
                  </a:schemeClr>
                </a:solidFill>
                <a:effectLst>
                  <a:outerShdw blurRad="38100" dist="38100" dir="2700000" algn="tl">
                    <a:srgbClr val="000000">
                      <a:alpha val="43137"/>
                    </a:srgbClr>
                  </a:outerShdw>
                </a:effectLst>
              </a:rPr>
              <a:t>)</a:t>
            </a:r>
          </a:p>
          <a:p>
            <a:r>
              <a:rPr lang="en-ZA" sz="2400" b="1" dirty="0" err="1" smtClean="0">
                <a:effectLst>
                  <a:outerShdw blurRad="38100" dist="38100" dir="2700000" algn="tl">
                    <a:srgbClr val="000000">
                      <a:alpha val="43137"/>
                    </a:srgbClr>
                  </a:outerShdw>
                </a:effectLst>
              </a:rPr>
              <a:t>Sem</a:t>
            </a:r>
            <a:r>
              <a:rPr lang="en-ZA" sz="2400" b="1" dirty="0" smtClean="0">
                <a:effectLst>
                  <a:outerShdw blurRad="38100" dist="38100" dir="2700000" algn="tl">
                    <a:srgbClr val="000000">
                      <a:alpha val="43137"/>
                    </a:srgbClr>
                  </a:outerShdw>
                </a:effectLst>
              </a:rPr>
              <a:t> is </a:t>
            </a:r>
            <a:r>
              <a:rPr lang="en-ZA" sz="2400" b="1" dirty="0" err="1" smtClean="0">
                <a:effectLst>
                  <a:outerShdw blurRad="38100" dist="38100" dir="2700000" algn="tl">
                    <a:srgbClr val="000000">
                      <a:alpha val="43137"/>
                    </a:srgbClr>
                  </a:outerShdw>
                </a:effectLst>
              </a:rPr>
              <a:t>gebore</a:t>
            </a:r>
            <a:r>
              <a:rPr lang="en-ZA" sz="2400" b="1" dirty="0" smtClean="0">
                <a:effectLst>
                  <a:outerShdw blurRad="38100" dist="38100" dir="2700000" algn="tl">
                    <a:srgbClr val="000000">
                      <a:alpha val="43137"/>
                    </a:srgbClr>
                  </a:outerShdw>
                </a:effectLst>
              </a:rPr>
              <a:t>-	</a:t>
            </a:r>
            <a:r>
              <a:rPr lang="en-ZA" sz="2400" b="1" dirty="0" smtClean="0">
                <a:solidFill>
                  <a:srgbClr val="0070C0"/>
                </a:solidFill>
                <a:effectLst>
                  <a:outerShdw blurRad="38100" dist="38100" dir="2700000" algn="tl">
                    <a:srgbClr val="000000">
                      <a:alpha val="43137"/>
                    </a:srgbClr>
                  </a:outerShdw>
                </a:effectLst>
              </a:rPr>
              <a:t>am 1558, </a:t>
            </a:r>
            <a:r>
              <a:rPr lang="en-ZA" sz="2400" b="1" dirty="0" err="1" smtClean="0">
                <a:solidFill>
                  <a:srgbClr val="0070C0"/>
                </a:solidFill>
                <a:effectLst>
                  <a:outerShdw blurRad="38100" dist="38100" dir="2700000" algn="tl">
                    <a:srgbClr val="000000">
                      <a:alpha val="43137"/>
                    </a:srgbClr>
                  </a:outerShdw>
                </a:effectLst>
              </a:rPr>
              <a:t>bc</a:t>
            </a:r>
            <a:r>
              <a:rPr lang="en-ZA" sz="2400" b="1" dirty="0" smtClean="0">
                <a:solidFill>
                  <a:srgbClr val="0070C0"/>
                </a:solidFill>
                <a:effectLst>
                  <a:outerShdw blurRad="38100" dist="38100" dir="2700000" algn="tl">
                    <a:srgbClr val="000000">
                      <a:alpha val="43137"/>
                    </a:srgbClr>
                  </a:outerShdw>
                </a:effectLst>
              </a:rPr>
              <a:t> 2446 </a:t>
            </a:r>
            <a:r>
              <a:rPr lang="en-ZA" sz="2400" b="1" dirty="0" smtClean="0">
                <a:solidFill>
                  <a:schemeClr val="accent2">
                    <a:lumMod val="50000"/>
                  </a:schemeClr>
                </a:solidFill>
                <a:effectLst>
                  <a:outerShdw blurRad="38100" dist="38100" dir="2700000" algn="tl">
                    <a:srgbClr val="000000">
                      <a:alpha val="43137"/>
                    </a:srgbClr>
                  </a:outerShdw>
                </a:effectLst>
              </a:rPr>
              <a:t>(22 </a:t>
            </a:r>
            <a:r>
              <a:rPr lang="en-ZA" sz="2400" b="1" dirty="0" err="1" smtClean="0">
                <a:solidFill>
                  <a:schemeClr val="accent2">
                    <a:lumMod val="50000"/>
                  </a:schemeClr>
                </a:solidFill>
                <a:effectLst>
                  <a:outerShdw blurRad="38100" dist="38100" dir="2700000" algn="tl">
                    <a:srgbClr val="000000">
                      <a:alpha val="43137"/>
                    </a:srgbClr>
                  </a:outerShdw>
                </a:effectLst>
              </a:rPr>
              <a:t>jaar</a:t>
            </a:r>
            <a:r>
              <a:rPr lang="en-ZA" sz="2400" b="1" dirty="0" smtClean="0">
                <a:solidFill>
                  <a:schemeClr val="accent2">
                    <a:lumMod val="50000"/>
                  </a:schemeClr>
                </a:solidFill>
                <a:effectLst>
                  <a:outerShdw blurRad="38100" dist="38100" dir="2700000" algn="tl">
                    <a:srgbClr val="000000">
                      <a:alpha val="43137"/>
                    </a:srgbClr>
                  </a:outerShdw>
                </a:effectLst>
              </a:rPr>
              <a:t> </a:t>
            </a:r>
            <a:r>
              <a:rPr lang="en-ZA" sz="2400" b="1" dirty="0" err="1" smtClean="0">
                <a:solidFill>
                  <a:schemeClr val="accent2">
                    <a:lumMod val="50000"/>
                  </a:schemeClr>
                </a:solidFill>
                <a:effectLst>
                  <a:outerShdw blurRad="38100" dist="38100" dir="2700000" algn="tl">
                    <a:srgbClr val="000000">
                      <a:alpha val="43137"/>
                    </a:srgbClr>
                  </a:outerShdw>
                </a:effectLst>
              </a:rPr>
              <a:t>oud</a:t>
            </a:r>
            <a:r>
              <a:rPr lang="en-ZA" sz="2400" b="1" dirty="0" smtClean="0">
                <a:solidFill>
                  <a:schemeClr val="accent2">
                    <a:lumMod val="50000"/>
                  </a:schemeClr>
                </a:solidFill>
                <a:effectLst>
                  <a:outerShdw blurRad="38100" dist="38100" dir="2700000" algn="tl">
                    <a:srgbClr val="000000">
                      <a:alpha val="43137"/>
                    </a:srgbClr>
                  </a:outerShdw>
                </a:effectLst>
              </a:rPr>
              <a:t>)</a:t>
            </a:r>
          </a:p>
          <a:p>
            <a:endParaRPr lang="en-ZA" sz="1600" b="1" dirty="0" smtClean="0">
              <a:effectLst>
                <a:outerShdw blurRad="38100" dist="38100" dir="2700000" algn="tl">
                  <a:srgbClr val="000000">
                    <a:alpha val="43137"/>
                  </a:srgbClr>
                </a:outerShdw>
              </a:effectLst>
            </a:endParaRPr>
          </a:p>
          <a:p>
            <a:r>
              <a:rPr lang="en-ZA" sz="2400" b="1" dirty="0" err="1" smtClean="0">
                <a:effectLst>
                  <a:outerShdw blurRad="38100" dist="38100" dir="2700000" algn="tl">
                    <a:srgbClr val="000000">
                      <a:alpha val="43137"/>
                    </a:srgbClr>
                  </a:outerShdw>
                </a:effectLst>
              </a:rPr>
              <a:t>Vloed</a:t>
            </a:r>
            <a:r>
              <a:rPr lang="en-ZA" sz="2400" b="1" dirty="0" smtClean="0">
                <a:effectLst>
                  <a:outerShdw blurRad="38100" dist="38100" dir="2700000" algn="tl">
                    <a:srgbClr val="000000">
                      <a:alpha val="43137"/>
                    </a:srgbClr>
                  </a:outerShdw>
                </a:effectLst>
              </a:rPr>
              <a:t> was- 		</a:t>
            </a:r>
            <a:r>
              <a:rPr lang="en-ZA" sz="2400" b="1" dirty="0" smtClean="0">
                <a:solidFill>
                  <a:srgbClr val="0070C0"/>
                </a:solidFill>
                <a:effectLst>
                  <a:outerShdw blurRad="38100" dist="38100" dir="2700000" algn="tl">
                    <a:srgbClr val="000000">
                      <a:alpha val="43137"/>
                    </a:srgbClr>
                  </a:outerShdw>
                </a:effectLst>
              </a:rPr>
              <a:t>am 1656, </a:t>
            </a:r>
            <a:r>
              <a:rPr lang="en-ZA" sz="2400" b="1" dirty="0" err="1" smtClean="0">
                <a:solidFill>
                  <a:srgbClr val="0070C0"/>
                </a:solidFill>
                <a:effectLst>
                  <a:outerShdw blurRad="38100" dist="38100" dir="2700000" algn="tl">
                    <a:srgbClr val="000000">
                      <a:alpha val="43137"/>
                    </a:srgbClr>
                  </a:outerShdw>
                </a:effectLst>
              </a:rPr>
              <a:t>bc</a:t>
            </a:r>
            <a:r>
              <a:rPr lang="en-ZA" sz="2400" b="1" dirty="0" smtClean="0">
                <a:solidFill>
                  <a:srgbClr val="0070C0"/>
                </a:solidFill>
                <a:effectLst>
                  <a:outerShdw blurRad="38100" dist="38100" dir="2700000" algn="tl">
                    <a:srgbClr val="000000">
                      <a:alpha val="43137"/>
                    </a:srgbClr>
                  </a:outerShdw>
                </a:effectLst>
              </a:rPr>
              <a:t> 2348 </a:t>
            </a:r>
            <a:r>
              <a:rPr lang="en-ZA" sz="2400" b="1" dirty="0" smtClean="0">
                <a:solidFill>
                  <a:schemeClr val="accent2">
                    <a:lumMod val="50000"/>
                  </a:schemeClr>
                </a:solidFill>
                <a:effectLst>
                  <a:outerShdw blurRad="38100" dist="38100" dir="2700000" algn="tl">
                    <a:srgbClr val="000000">
                      <a:alpha val="43137"/>
                    </a:srgbClr>
                  </a:outerShdw>
                </a:effectLst>
              </a:rPr>
              <a:t>(120 </a:t>
            </a:r>
            <a:r>
              <a:rPr lang="en-ZA" sz="2400" b="1" dirty="0" err="1" smtClean="0">
                <a:solidFill>
                  <a:schemeClr val="accent2">
                    <a:lumMod val="50000"/>
                  </a:schemeClr>
                </a:solidFill>
                <a:effectLst>
                  <a:outerShdw blurRad="38100" dist="38100" dir="2700000" algn="tl">
                    <a:srgbClr val="000000">
                      <a:alpha val="43137"/>
                    </a:srgbClr>
                  </a:outerShdw>
                </a:effectLst>
              </a:rPr>
              <a:t>jaar</a:t>
            </a:r>
            <a:r>
              <a:rPr lang="en-ZA" sz="2400" b="1" dirty="0" smtClean="0">
                <a:solidFill>
                  <a:schemeClr val="accent2">
                    <a:lumMod val="50000"/>
                  </a:schemeClr>
                </a:solidFill>
                <a:effectLst>
                  <a:outerShdw blurRad="38100" dist="38100" dir="2700000" algn="tl">
                    <a:srgbClr val="000000">
                      <a:alpha val="43137"/>
                    </a:srgbClr>
                  </a:outerShdw>
                </a:effectLst>
              </a:rPr>
              <a:t> </a:t>
            </a:r>
            <a:r>
              <a:rPr lang="en-ZA" sz="2400" b="1" dirty="0" err="1" smtClean="0">
                <a:solidFill>
                  <a:schemeClr val="accent2">
                    <a:lumMod val="50000"/>
                  </a:schemeClr>
                </a:solidFill>
                <a:effectLst>
                  <a:outerShdw blurRad="38100" dist="38100" dir="2700000" algn="tl">
                    <a:srgbClr val="000000">
                      <a:alpha val="43137"/>
                    </a:srgbClr>
                  </a:outerShdw>
                </a:effectLst>
              </a:rPr>
              <a:t>na</a:t>
            </a:r>
            <a:r>
              <a:rPr lang="en-ZA" sz="2400" b="1" dirty="0" smtClean="0">
                <a:solidFill>
                  <a:schemeClr val="accent2">
                    <a:lumMod val="50000"/>
                  </a:schemeClr>
                </a:solidFill>
                <a:effectLst>
                  <a:outerShdw blurRad="38100" dist="38100" dir="2700000" algn="tl">
                    <a:srgbClr val="000000">
                      <a:alpha val="43137"/>
                    </a:srgbClr>
                  </a:outerShdw>
                </a:effectLst>
              </a:rPr>
              <a:t> </a:t>
            </a:r>
            <a:r>
              <a:rPr lang="en-ZA" sz="2400" b="1" dirty="0" err="1" smtClean="0">
                <a:solidFill>
                  <a:schemeClr val="accent2">
                    <a:lumMod val="50000"/>
                  </a:schemeClr>
                </a:solidFill>
                <a:effectLst>
                  <a:outerShdw blurRad="38100" dist="38100" dir="2700000" algn="tl">
                    <a:srgbClr val="000000">
                      <a:alpha val="43137"/>
                    </a:srgbClr>
                  </a:outerShdw>
                </a:effectLst>
              </a:rPr>
              <a:t>opdrag</a:t>
            </a:r>
            <a:r>
              <a:rPr lang="en-ZA" sz="2400" b="1" dirty="0" smtClean="0">
                <a:solidFill>
                  <a:schemeClr val="accent2">
                    <a:lumMod val="50000"/>
                  </a:schemeClr>
                </a:solidFill>
                <a:effectLst>
                  <a:outerShdw blurRad="38100" dist="38100" dir="2700000" algn="tl">
                    <a:srgbClr val="000000">
                      <a:alpha val="43137"/>
                    </a:srgbClr>
                  </a:outerShdw>
                </a:effectLst>
              </a:rPr>
              <a:t>)</a:t>
            </a:r>
          </a:p>
          <a:p>
            <a:endParaRPr lang="en-ZA" sz="2400" b="1" dirty="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Gén </a:t>
            </a:r>
            <a:r>
              <a:rPr lang="nl-NL" sz="2400" b="1" dirty="0">
                <a:solidFill>
                  <a:srgbClr val="0070C0"/>
                </a:solidFill>
                <a:effectLst>
                  <a:outerShdw blurRad="38100" dist="38100" dir="2700000" algn="tl">
                    <a:srgbClr val="000000">
                      <a:alpha val="43137"/>
                    </a:srgbClr>
                  </a:outerShdw>
                </a:effectLst>
              </a:rPr>
              <a:t>9:28  </a:t>
            </a:r>
            <a:r>
              <a:rPr lang="nl-NL" sz="2400" dirty="0">
                <a:effectLst>
                  <a:outerShdw blurRad="38100" dist="38100" dir="2700000" algn="tl">
                    <a:srgbClr val="000000">
                      <a:alpha val="43137"/>
                    </a:srgbClr>
                  </a:outerShdw>
                </a:effectLst>
              </a:rPr>
              <a:t>En Noag het ná die vloed drie honderd en vyftig jaar gelewe. </a:t>
            </a:r>
          </a:p>
          <a:p>
            <a:r>
              <a:rPr lang="nl-NL" sz="2400" b="1" dirty="0">
                <a:solidFill>
                  <a:srgbClr val="0070C0"/>
                </a:solidFill>
                <a:effectLst>
                  <a:outerShdw blurRad="38100" dist="38100" dir="2700000" algn="tl">
                    <a:srgbClr val="000000">
                      <a:alpha val="43137"/>
                    </a:srgbClr>
                  </a:outerShdw>
                </a:effectLst>
              </a:rPr>
              <a:t>Gén 9:29  </a:t>
            </a:r>
            <a:r>
              <a:rPr lang="nl-NL" sz="2400" dirty="0">
                <a:effectLst>
                  <a:outerShdw blurRad="38100" dist="38100" dir="2700000" algn="tl">
                    <a:srgbClr val="000000">
                      <a:alpha val="43137"/>
                    </a:srgbClr>
                  </a:outerShdw>
                </a:effectLst>
              </a:rPr>
              <a:t>So was dan al die dae van Noag nege honderd en vyftig jaar, en hy het gesterwe</a:t>
            </a:r>
            <a:r>
              <a:rPr lang="nl-NL" sz="2400" dirty="0" smtClean="0">
                <a:effectLst>
                  <a:outerShdw blurRad="38100" dist="38100" dir="2700000" algn="tl">
                    <a:srgbClr val="000000">
                      <a:alpha val="43137"/>
                    </a:srgbClr>
                  </a:outerShdw>
                </a:effectLst>
              </a:rPr>
              <a:t>.</a:t>
            </a:r>
          </a:p>
          <a:p>
            <a:endParaRPr lang="nl-NL" sz="2400" dirty="0">
              <a:effectLst>
                <a:outerShdw blurRad="38100" dist="38100" dir="2700000" algn="tl">
                  <a:srgbClr val="000000">
                    <a:alpha val="43137"/>
                  </a:srgbClr>
                </a:outerShdw>
              </a:effectLst>
            </a:endParaRPr>
          </a:p>
          <a:p>
            <a:r>
              <a:rPr lang="nl-NL" sz="2400" b="1" dirty="0">
                <a:solidFill>
                  <a:srgbClr val="0070C0"/>
                </a:solidFill>
                <a:effectLst>
                  <a:outerShdw blurRad="38100" dist="38100" dir="2700000" algn="tl">
                    <a:srgbClr val="000000">
                      <a:alpha val="43137"/>
                    </a:srgbClr>
                  </a:outerShdw>
                </a:effectLst>
              </a:rPr>
              <a:t>Gén 11:10  </a:t>
            </a:r>
            <a:r>
              <a:rPr lang="nl-NL" sz="2400" dirty="0">
                <a:effectLst>
                  <a:outerShdw blurRad="38100" dist="38100" dir="2700000" algn="tl">
                    <a:srgbClr val="000000">
                      <a:alpha val="43137"/>
                    </a:srgbClr>
                  </a:outerShdw>
                </a:effectLst>
              </a:rPr>
              <a:t>Dit is die stamboom van Sem: Toe Sem honderd jaar oud was, het hy die vader van Arpagsad geword, twee jaar ná die vloed</a:t>
            </a:r>
            <a:r>
              <a:rPr lang="nl-NL" sz="2400" dirty="0" smtClean="0">
                <a:effectLst>
                  <a:outerShdw blurRad="38100" dist="38100" dir="2700000" algn="tl">
                    <a:srgbClr val="000000">
                      <a:alpha val="43137"/>
                    </a:srgbClr>
                  </a:outerShdw>
                </a:effectLst>
              </a:rPr>
              <a:t>.</a:t>
            </a:r>
          </a:p>
          <a:p>
            <a:r>
              <a:rPr lang="nl-NL" sz="2400" b="1" dirty="0">
                <a:solidFill>
                  <a:srgbClr val="0070C0"/>
                </a:solidFill>
                <a:effectLst>
                  <a:outerShdw blurRad="38100" dist="38100" dir="2700000" algn="tl">
                    <a:srgbClr val="000000">
                      <a:alpha val="43137"/>
                    </a:srgbClr>
                  </a:outerShdw>
                </a:effectLst>
              </a:rPr>
              <a:t>Gén 11:11  </a:t>
            </a:r>
            <a:r>
              <a:rPr lang="nl-NL" sz="2400" dirty="0">
                <a:effectLst>
                  <a:outerShdw blurRad="38100" dist="38100" dir="2700000" algn="tl">
                    <a:srgbClr val="000000">
                      <a:alpha val="43137"/>
                    </a:srgbClr>
                  </a:outerShdw>
                </a:effectLst>
              </a:rPr>
              <a:t>En Sem het ná die geboorte van Arpagsad nog vyf honderd jaar gelewe. En hy het seuns en dogters gehad.</a:t>
            </a:r>
            <a:endParaRPr lang="en-ZA" sz="2400" dirty="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pic>
        <p:nvPicPr>
          <p:cNvPr id="3074" name="Picture 2" descr="C:\Users\vanzyl.j\Pictures\arkmodel12.jpg"/>
          <p:cNvPicPr>
            <a:picLocks noChangeAspect="1" noChangeArrowheads="1"/>
          </p:cNvPicPr>
          <p:nvPr/>
        </p:nvPicPr>
        <p:blipFill>
          <a:blip r:embed="rId2"/>
          <a:srcRect/>
          <a:stretch>
            <a:fillRect/>
          </a:stretch>
        </p:blipFill>
        <p:spPr bwMode="auto">
          <a:xfrm>
            <a:off x="755576" y="1412776"/>
            <a:ext cx="7713503" cy="453650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5496" y="908720"/>
            <a:ext cx="8928992" cy="3693319"/>
          </a:xfrm>
          <a:prstGeom prst="rect">
            <a:avLst/>
          </a:prstGeom>
          <a:noFill/>
        </p:spPr>
        <p:txBody>
          <a:bodyPr wrap="square" rtlCol="0">
            <a:spAutoFit/>
          </a:bodyPr>
          <a:lstStyle/>
          <a:p>
            <a:r>
              <a:rPr lang="nl-NL" sz="2800" b="1" u="sng" dirty="0" smtClean="0">
                <a:solidFill>
                  <a:srgbClr val="C00000"/>
                </a:solidFill>
                <a:effectLst>
                  <a:outerShdw blurRad="38100" dist="38100" dir="2700000" algn="tl">
                    <a:srgbClr val="000000">
                      <a:alpha val="43137"/>
                    </a:srgbClr>
                  </a:outerShdw>
                </a:effectLst>
              </a:rPr>
              <a:t>Emiete</a:t>
            </a:r>
            <a:endParaRPr lang="en-ZA" sz="2800" b="1" u="sng" dirty="0" smtClean="0">
              <a:solidFill>
                <a:srgbClr val="C00000"/>
              </a:solidFill>
              <a:effectLst>
                <a:outerShdw blurRad="38100" dist="38100" dir="2700000" algn="tl">
                  <a:srgbClr val="000000">
                    <a:alpha val="43137"/>
                  </a:srgbClr>
                </a:outerShdw>
              </a:effectLst>
            </a:endParaRPr>
          </a:p>
          <a:p>
            <a:endParaRPr lang="en-ZA" sz="1400" dirty="0" smtClean="0">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Gén 14:5  </a:t>
            </a:r>
            <a:r>
              <a:rPr lang="nl-NL" sz="2400" dirty="0" smtClean="0">
                <a:effectLst>
                  <a:outerShdw blurRad="38100" dist="38100" dir="2700000" algn="tl">
                    <a:srgbClr val="000000">
                      <a:alpha val="43137"/>
                    </a:srgbClr>
                  </a:outerShdw>
                </a:effectLst>
              </a:rPr>
              <a:t>Toe kom Kedor-Laómer in die veertiende jaar, en die konings wat saam met hom was, en hulle verslaan die Refaïete in Asterot-Karnaim en die Susiete in Ham en die Emiete in die vlakte van Kirjatáim </a:t>
            </a:r>
          </a:p>
          <a:p>
            <a:r>
              <a:rPr lang="nl-NL" sz="2400" b="1" dirty="0" smtClean="0">
                <a:solidFill>
                  <a:srgbClr val="0070C0"/>
                </a:solidFill>
                <a:effectLst>
                  <a:outerShdw blurRad="38100" dist="38100" dir="2700000" algn="tl">
                    <a:srgbClr val="000000">
                      <a:alpha val="43137"/>
                    </a:srgbClr>
                  </a:outerShdw>
                </a:effectLst>
              </a:rPr>
              <a:t>Deu 2:10</a:t>
            </a:r>
            <a:r>
              <a:rPr lang="nl-NL" sz="2400" dirty="0" smtClean="0">
                <a:effectLst>
                  <a:outerShdw blurRad="38100" dist="38100" dir="2700000" algn="tl">
                    <a:srgbClr val="000000">
                      <a:alpha val="43137"/>
                    </a:srgbClr>
                  </a:outerShdw>
                </a:effectLst>
              </a:rPr>
              <a:t>  Die Emiete het tevore daarin gewoon, ‘n volk groot en talryk en hoog van gestalte soos die Enakiete. </a:t>
            </a:r>
          </a:p>
          <a:p>
            <a:r>
              <a:rPr lang="nl-NL" sz="2400" b="1" dirty="0" smtClean="0">
                <a:solidFill>
                  <a:srgbClr val="0070C0"/>
                </a:solidFill>
                <a:effectLst>
                  <a:outerShdw blurRad="38100" dist="38100" dir="2700000" algn="tl">
                    <a:srgbClr val="000000">
                      <a:alpha val="43137"/>
                    </a:srgbClr>
                  </a:outerShdw>
                </a:effectLst>
              </a:rPr>
              <a:t>Deu 2:11</a:t>
            </a:r>
            <a:r>
              <a:rPr lang="nl-NL" sz="2400" dirty="0" smtClean="0">
                <a:effectLst>
                  <a:outerShdw blurRad="38100" dist="38100" dir="2700000" algn="tl">
                    <a:srgbClr val="000000">
                      <a:alpha val="43137"/>
                    </a:srgbClr>
                  </a:outerShdw>
                </a:effectLst>
              </a:rPr>
              <a:t>  Hulle word ook vir Refaïete gehou, soos die Enakiete; maar die Moabiete het hulle Emiete genoem.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5602" name="Picture 2" descr="C:\Users\vanzyl.j\Pictures\GIANT-SKELETONS-CHART.jpg"/>
          <p:cNvPicPr>
            <a:picLocks noChangeAspect="1" noChangeArrowheads="1"/>
          </p:cNvPicPr>
          <p:nvPr/>
        </p:nvPicPr>
        <p:blipFill>
          <a:blip r:embed="rId2"/>
          <a:srcRect/>
          <a:stretch>
            <a:fillRect/>
          </a:stretch>
        </p:blipFill>
        <p:spPr bwMode="auto">
          <a:xfrm>
            <a:off x="891842" y="764704"/>
            <a:ext cx="6848510" cy="5400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6237312"/>
            <a:ext cx="593432"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1.83</a:t>
            </a:r>
            <a:endParaRPr lang="en-ZA" b="1" dirty="0">
              <a:solidFill>
                <a:srgbClr val="0070C0"/>
              </a:solidFill>
            </a:endParaRPr>
          </a:p>
        </p:txBody>
      </p:sp>
      <p:sp>
        <p:nvSpPr>
          <p:cNvPr id="7" name="TextBox 6"/>
          <p:cNvSpPr txBox="1"/>
          <p:nvPr/>
        </p:nvSpPr>
        <p:spPr>
          <a:xfrm>
            <a:off x="251520" y="6228020"/>
            <a:ext cx="372218" cy="369332"/>
          </a:xfrm>
          <a:prstGeom prst="rect">
            <a:avLst/>
          </a:prstGeom>
          <a:noFill/>
        </p:spPr>
        <p:txBody>
          <a:bodyPr wrap="none" rtlCol="0">
            <a:spAutoFit/>
          </a:bodyPr>
          <a:lstStyle/>
          <a:p>
            <a:r>
              <a:rPr lang="en-ZA" b="1" dirty="0" smtClean="0">
                <a:solidFill>
                  <a:srgbClr val="C00000"/>
                </a:solidFill>
              </a:rPr>
              <a:t>m</a:t>
            </a:r>
            <a:endParaRPr lang="en-ZA" b="1" dirty="0">
              <a:solidFill>
                <a:srgbClr val="C00000"/>
              </a:solidFill>
            </a:endParaRPr>
          </a:p>
        </p:txBody>
      </p:sp>
      <p:sp>
        <p:nvSpPr>
          <p:cNvPr id="13" name="TextBox 12"/>
          <p:cNvSpPr txBox="1"/>
          <p:nvPr/>
        </p:nvSpPr>
        <p:spPr>
          <a:xfrm>
            <a:off x="2555776" y="6237312"/>
            <a:ext cx="596638"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3.23</a:t>
            </a:r>
            <a:endParaRPr lang="en-ZA" b="1" dirty="0">
              <a:solidFill>
                <a:srgbClr val="0070C0"/>
              </a:solidFill>
            </a:endParaRPr>
          </a:p>
        </p:txBody>
      </p:sp>
      <p:sp>
        <p:nvSpPr>
          <p:cNvPr id="14" name="TextBox 13"/>
          <p:cNvSpPr txBox="1"/>
          <p:nvPr/>
        </p:nvSpPr>
        <p:spPr>
          <a:xfrm>
            <a:off x="3186480" y="6237312"/>
            <a:ext cx="596638"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3.67</a:t>
            </a:r>
            <a:endParaRPr lang="en-ZA" b="1" dirty="0">
              <a:solidFill>
                <a:srgbClr val="0070C0"/>
              </a:solidFill>
            </a:endParaRPr>
          </a:p>
        </p:txBody>
      </p:sp>
      <p:sp>
        <p:nvSpPr>
          <p:cNvPr id="15" name="TextBox 14"/>
          <p:cNvSpPr txBox="1"/>
          <p:nvPr/>
        </p:nvSpPr>
        <p:spPr>
          <a:xfrm>
            <a:off x="6732240" y="6237312"/>
            <a:ext cx="713657"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10.97</a:t>
            </a:r>
            <a:endParaRPr lang="en-ZA"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nzyl.j\Pictures\GiantScales2.jpg"/>
          <p:cNvPicPr>
            <a:picLocks noChangeAspect="1" noChangeArrowheads="1"/>
          </p:cNvPicPr>
          <p:nvPr/>
        </p:nvPicPr>
        <p:blipFill>
          <a:blip r:embed="rId2" cstate="print"/>
          <a:srcRect/>
          <a:stretch>
            <a:fillRect/>
          </a:stretch>
        </p:blipFill>
        <p:spPr bwMode="auto">
          <a:xfrm>
            <a:off x="1043608" y="764704"/>
            <a:ext cx="6552728" cy="521863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115616" y="6093296"/>
            <a:ext cx="593432"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1.83</a:t>
            </a:r>
            <a:endParaRPr lang="en-ZA" b="1" dirty="0">
              <a:solidFill>
                <a:srgbClr val="0070C0"/>
              </a:solidFill>
            </a:endParaRPr>
          </a:p>
        </p:txBody>
      </p:sp>
      <p:sp>
        <p:nvSpPr>
          <p:cNvPr id="7" name="TextBox 6"/>
          <p:cNvSpPr txBox="1"/>
          <p:nvPr/>
        </p:nvSpPr>
        <p:spPr>
          <a:xfrm>
            <a:off x="611560" y="6093296"/>
            <a:ext cx="372218" cy="369332"/>
          </a:xfrm>
          <a:prstGeom prst="rect">
            <a:avLst/>
          </a:prstGeom>
          <a:noFill/>
        </p:spPr>
        <p:txBody>
          <a:bodyPr wrap="none" rtlCol="0">
            <a:spAutoFit/>
          </a:bodyPr>
          <a:lstStyle/>
          <a:p>
            <a:r>
              <a:rPr lang="en-ZA" b="1" dirty="0" smtClean="0">
                <a:solidFill>
                  <a:srgbClr val="C00000"/>
                </a:solidFill>
              </a:rPr>
              <a:t>m</a:t>
            </a:r>
            <a:endParaRPr lang="en-ZA" b="1" dirty="0">
              <a:solidFill>
                <a:srgbClr val="C00000"/>
              </a:solidFill>
            </a:endParaRPr>
          </a:p>
        </p:txBody>
      </p:sp>
      <p:sp>
        <p:nvSpPr>
          <p:cNvPr id="8" name="TextBox 7"/>
          <p:cNvSpPr txBox="1"/>
          <p:nvPr/>
        </p:nvSpPr>
        <p:spPr>
          <a:xfrm>
            <a:off x="1979712" y="6093296"/>
            <a:ext cx="596638"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3.23</a:t>
            </a:r>
            <a:endParaRPr lang="en-ZA" b="1" dirty="0">
              <a:solidFill>
                <a:srgbClr val="0070C0"/>
              </a:solidFill>
            </a:endParaRPr>
          </a:p>
        </p:txBody>
      </p:sp>
      <p:sp>
        <p:nvSpPr>
          <p:cNvPr id="9" name="TextBox 8"/>
          <p:cNvSpPr txBox="1"/>
          <p:nvPr/>
        </p:nvSpPr>
        <p:spPr>
          <a:xfrm>
            <a:off x="2699792" y="6093296"/>
            <a:ext cx="596638"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3.67</a:t>
            </a:r>
            <a:endParaRPr lang="en-ZA" b="1" dirty="0">
              <a:solidFill>
                <a:srgbClr val="0070C0"/>
              </a:solidFill>
            </a:endParaRPr>
          </a:p>
        </p:txBody>
      </p:sp>
      <p:sp>
        <p:nvSpPr>
          <p:cNvPr id="10" name="TextBox 9"/>
          <p:cNvSpPr txBox="1"/>
          <p:nvPr/>
        </p:nvSpPr>
        <p:spPr>
          <a:xfrm>
            <a:off x="6162599" y="6093296"/>
            <a:ext cx="713657"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10.97</a:t>
            </a:r>
            <a:endParaRPr lang="en-ZA" b="1" dirty="0">
              <a:solidFill>
                <a:srgbClr val="0070C0"/>
              </a:solidFill>
            </a:endParaRPr>
          </a:p>
        </p:txBody>
      </p:sp>
      <p:sp>
        <p:nvSpPr>
          <p:cNvPr id="11" name="TextBox 10"/>
          <p:cNvSpPr txBox="1"/>
          <p:nvPr/>
        </p:nvSpPr>
        <p:spPr>
          <a:xfrm>
            <a:off x="3851920" y="6093296"/>
            <a:ext cx="596638" cy="369332"/>
          </a:xfrm>
          <a:prstGeom prst="rect">
            <a:avLst/>
          </a:prstGeom>
          <a:solidFill>
            <a:schemeClr val="accent1">
              <a:lumMod val="60000"/>
              <a:lumOff val="40000"/>
            </a:schemeClr>
          </a:solidFill>
        </p:spPr>
        <p:txBody>
          <a:bodyPr wrap="none" rtlCol="0">
            <a:spAutoFit/>
          </a:bodyPr>
          <a:lstStyle/>
          <a:p>
            <a:r>
              <a:rPr lang="en-ZA" b="1" dirty="0" smtClean="0">
                <a:solidFill>
                  <a:srgbClr val="0070C0"/>
                </a:solidFill>
              </a:rPr>
              <a:t>7.32</a:t>
            </a:r>
            <a:endParaRPr lang="en-ZA" b="1"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http://www.babylonrisingblog.com/images/GiantGrapeScales.jpg"/>
          <p:cNvPicPr/>
          <p:nvPr/>
        </p:nvPicPr>
        <p:blipFill>
          <a:blip r:embed="rId2"/>
          <a:srcRect/>
          <a:stretch>
            <a:fillRect/>
          </a:stretch>
        </p:blipFill>
        <p:spPr bwMode="auto">
          <a:xfrm>
            <a:off x="683568" y="1124744"/>
            <a:ext cx="7344816" cy="410445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76064" y="5445224"/>
            <a:ext cx="8100392" cy="1200329"/>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Núm 13:23  </a:t>
            </a:r>
            <a:r>
              <a:rPr lang="nl-NL" sz="2400" dirty="0" smtClean="0">
                <a:effectLst>
                  <a:outerShdw blurRad="38100" dist="38100" dir="2700000" algn="tl">
                    <a:srgbClr val="000000">
                      <a:alpha val="43137"/>
                    </a:srgbClr>
                  </a:outerShdw>
                </a:effectLst>
              </a:rPr>
              <a:t>Daarop het hulle tot by die dal Eskol gekom en daar ‘n rank met een tros druiwe afgesny, en twee het dit aan ‘n draagstok gedra; ook van die granate en van die vye.</a:t>
            </a:r>
            <a:endParaRPr lang="en-ZA" sz="24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C:\Users\vanzyl.j\Pictures\schelete-de-uriasi-din-toata-lumea.jpg"/>
          <p:cNvPicPr>
            <a:picLocks noChangeAspect="1" noChangeArrowheads="1"/>
          </p:cNvPicPr>
          <p:nvPr/>
        </p:nvPicPr>
        <p:blipFill>
          <a:blip r:embed="rId2"/>
          <a:srcRect/>
          <a:stretch>
            <a:fillRect/>
          </a:stretch>
        </p:blipFill>
        <p:spPr bwMode="auto">
          <a:xfrm>
            <a:off x="5652120" y="332655"/>
            <a:ext cx="3108176" cy="414630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6632" name="Picture 8" descr="C:\Users\vanzyl.j\Pictures\39407-arikashagiant.jpg"/>
          <p:cNvPicPr>
            <a:picLocks noChangeAspect="1" noChangeArrowheads="1"/>
          </p:cNvPicPr>
          <p:nvPr/>
        </p:nvPicPr>
        <p:blipFill>
          <a:blip r:embed="rId3"/>
          <a:srcRect/>
          <a:stretch>
            <a:fillRect/>
          </a:stretch>
        </p:blipFill>
        <p:spPr bwMode="auto">
          <a:xfrm>
            <a:off x="179512" y="836712"/>
            <a:ext cx="5208240" cy="3531838"/>
          </a:xfrm>
          <a:prstGeom prst="rect">
            <a:avLst/>
          </a:prstGeom>
          <a:ln>
            <a:noFill/>
          </a:ln>
          <a:effectLst>
            <a:outerShdw blurRad="292100" dist="139700" dir="2700000" algn="tl" rotWithShape="0">
              <a:srgbClr val="333333">
                <a:alpha val="65000"/>
              </a:srgbClr>
            </a:outerShdw>
          </a:effectLst>
        </p:spPr>
      </p:pic>
      <p:pic>
        <p:nvPicPr>
          <p:cNvPr id="26633" name="Picture 9" descr="C:\Users\vanzyl.j\Pictures\nephilim-01.jpg"/>
          <p:cNvPicPr>
            <a:picLocks noChangeAspect="1" noChangeArrowheads="1"/>
          </p:cNvPicPr>
          <p:nvPr/>
        </p:nvPicPr>
        <p:blipFill>
          <a:blip r:embed="rId4"/>
          <a:srcRect/>
          <a:stretch>
            <a:fillRect/>
          </a:stretch>
        </p:blipFill>
        <p:spPr bwMode="auto">
          <a:xfrm>
            <a:off x="129480" y="885403"/>
            <a:ext cx="8763000" cy="5495925"/>
          </a:xfrm>
          <a:prstGeom prst="rect">
            <a:avLst/>
          </a:prstGeom>
          <a:ln>
            <a:noFill/>
          </a:ln>
          <a:effectLst>
            <a:outerShdw blurRad="292100" dist="139700" dir="2700000" algn="tl" rotWithShape="0">
              <a:srgbClr val="333333">
                <a:alpha val="65000"/>
              </a:srgbClr>
            </a:outerShdw>
          </a:effectLst>
        </p:spPr>
      </p:pic>
      <p:pic>
        <p:nvPicPr>
          <p:cNvPr id="26631" name="Picture 7" descr="C:\Users\vanzyl.j\Pictures\ws3iszNhZ6-ls.jpg"/>
          <p:cNvPicPr>
            <a:picLocks noChangeAspect="1" noChangeArrowheads="1"/>
          </p:cNvPicPr>
          <p:nvPr/>
        </p:nvPicPr>
        <p:blipFill>
          <a:blip r:embed="rId5"/>
          <a:srcRect/>
          <a:stretch>
            <a:fillRect/>
          </a:stretch>
        </p:blipFill>
        <p:spPr bwMode="auto">
          <a:xfrm>
            <a:off x="1403648" y="764704"/>
            <a:ext cx="6912768" cy="5184576"/>
          </a:xfrm>
          <a:prstGeom prst="rect">
            <a:avLst/>
          </a:prstGeom>
          <a:noFill/>
        </p:spPr>
      </p:pic>
      <p:pic>
        <p:nvPicPr>
          <p:cNvPr id="26629" name="Picture 5" descr="C:\Users\vanzyl.j\Pictures\R5.jpg"/>
          <p:cNvPicPr>
            <a:picLocks noChangeAspect="1" noChangeArrowheads="1"/>
          </p:cNvPicPr>
          <p:nvPr/>
        </p:nvPicPr>
        <p:blipFill>
          <a:blip r:embed="rId6"/>
          <a:srcRect/>
          <a:stretch>
            <a:fillRect/>
          </a:stretch>
        </p:blipFill>
        <p:spPr bwMode="auto">
          <a:xfrm>
            <a:off x="1187624" y="764704"/>
            <a:ext cx="7128792" cy="5471348"/>
          </a:xfrm>
          <a:prstGeom prst="rect">
            <a:avLst/>
          </a:prstGeom>
          <a:noFill/>
        </p:spPr>
      </p:pic>
      <p:pic>
        <p:nvPicPr>
          <p:cNvPr id="26628" name="Picture 4" descr="C:\Users\vanzyl.j\Pictures\nephilim_5.jpg"/>
          <p:cNvPicPr>
            <a:picLocks noChangeAspect="1" noChangeArrowheads="1"/>
          </p:cNvPicPr>
          <p:nvPr/>
        </p:nvPicPr>
        <p:blipFill>
          <a:blip r:embed="rId7"/>
          <a:srcRect/>
          <a:stretch>
            <a:fillRect/>
          </a:stretch>
        </p:blipFill>
        <p:spPr bwMode="auto">
          <a:xfrm>
            <a:off x="0" y="740200"/>
            <a:ext cx="9375938" cy="6117800"/>
          </a:xfrm>
          <a:prstGeom prst="rect">
            <a:avLst/>
          </a:prstGeom>
          <a:noFill/>
        </p:spPr>
      </p:pic>
      <p:pic>
        <p:nvPicPr>
          <p:cNvPr id="26627" name="Picture 3" descr="C:\Users\vanzyl.j\Pictures\ancienthuman4.jpg"/>
          <p:cNvPicPr>
            <a:picLocks noChangeAspect="1" noChangeArrowheads="1"/>
          </p:cNvPicPr>
          <p:nvPr/>
        </p:nvPicPr>
        <p:blipFill>
          <a:blip r:embed="rId8"/>
          <a:srcRect/>
          <a:stretch>
            <a:fillRect/>
          </a:stretch>
        </p:blipFill>
        <p:spPr bwMode="auto">
          <a:xfrm>
            <a:off x="2699792" y="720080"/>
            <a:ext cx="4234662" cy="5733256"/>
          </a:xfrm>
          <a:prstGeom prst="rect">
            <a:avLst/>
          </a:prstGeom>
          <a:noFill/>
        </p:spPr>
      </p:pic>
      <p:pic>
        <p:nvPicPr>
          <p:cNvPr id="26626" name="Picture 2" descr="C:\Users\vanzyl.j\Pictures\Nephilim-giant-humans-Egypt.jpg"/>
          <p:cNvPicPr>
            <a:picLocks noChangeAspect="1" noChangeArrowheads="1"/>
          </p:cNvPicPr>
          <p:nvPr/>
        </p:nvPicPr>
        <p:blipFill>
          <a:blip r:embed="rId9"/>
          <a:srcRect/>
          <a:stretch>
            <a:fillRect/>
          </a:stretch>
        </p:blipFill>
        <p:spPr bwMode="auto">
          <a:xfrm>
            <a:off x="899592" y="764704"/>
            <a:ext cx="7848872" cy="6165304"/>
          </a:xfrm>
          <a:prstGeom prst="rect">
            <a:avLst/>
          </a:prstGeom>
          <a:noFill/>
        </p:spPr>
      </p:pic>
      <p:pic>
        <p:nvPicPr>
          <p:cNvPr id="26630" name="Picture 6" descr="C:\Users\vanzyl.j\Pictures\R7.jpg"/>
          <p:cNvPicPr>
            <a:picLocks noChangeAspect="1" noChangeArrowheads="1"/>
          </p:cNvPicPr>
          <p:nvPr/>
        </p:nvPicPr>
        <p:blipFill>
          <a:blip r:embed="rId10"/>
          <a:srcRect/>
          <a:stretch>
            <a:fillRect/>
          </a:stretch>
        </p:blipFill>
        <p:spPr bwMode="auto">
          <a:xfrm>
            <a:off x="2699792" y="692696"/>
            <a:ext cx="4180216" cy="62819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5" name="Rectangle 4"/>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6635" name="Picture 11" descr="C:\Users\vanzyl.j\Pictures\nephilim-286x300.jpg"/>
          <p:cNvPicPr>
            <a:picLocks noChangeAspect="1" noChangeArrowheads="1"/>
          </p:cNvPicPr>
          <p:nvPr/>
        </p:nvPicPr>
        <p:blipFill>
          <a:blip r:embed="rId2"/>
          <a:srcRect/>
          <a:stretch>
            <a:fillRect/>
          </a:stretch>
        </p:blipFill>
        <p:spPr bwMode="auto">
          <a:xfrm>
            <a:off x="604838" y="787524"/>
            <a:ext cx="2586855" cy="2713484"/>
          </a:xfrm>
          <a:prstGeom prst="rect">
            <a:avLst/>
          </a:prstGeom>
          <a:ln>
            <a:noFill/>
          </a:ln>
          <a:effectLst>
            <a:outerShdw blurRad="292100" dist="139700" dir="2700000" algn="tl" rotWithShape="0">
              <a:srgbClr val="333333">
                <a:alpha val="65000"/>
              </a:srgbClr>
            </a:outerShdw>
          </a:effectLst>
        </p:spPr>
      </p:pic>
      <p:pic>
        <p:nvPicPr>
          <p:cNvPr id="26636" name="Picture 12" descr="C:\Users\vanzyl.j\Pictures\imagesCAAY0BTC.jpg"/>
          <p:cNvPicPr>
            <a:picLocks noChangeAspect="1" noChangeArrowheads="1"/>
          </p:cNvPicPr>
          <p:nvPr/>
        </p:nvPicPr>
        <p:blipFill>
          <a:blip r:embed="rId3"/>
          <a:srcRect/>
          <a:stretch>
            <a:fillRect/>
          </a:stretch>
        </p:blipFill>
        <p:spPr bwMode="auto">
          <a:xfrm>
            <a:off x="6804248" y="56406"/>
            <a:ext cx="1888232" cy="2450206"/>
          </a:xfrm>
          <a:prstGeom prst="rect">
            <a:avLst/>
          </a:prstGeom>
          <a:ln>
            <a:noFill/>
          </a:ln>
          <a:effectLst>
            <a:outerShdw blurRad="292100" dist="139700" dir="2700000" algn="tl" rotWithShape="0">
              <a:srgbClr val="333333">
                <a:alpha val="65000"/>
              </a:srgbClr>
            </a:outerShdw>
          </a:effectLst>
        </p:spPr>
      </p:pic>
      <p:pic>
        <p:nvPicPr>
          <p:cNvPr id="26637" name="Picture 13" descr="C:\Users\vanzyl.j\Pictures\300px-Chang_The_Chinese_Giant_c1870.jpg"/>
          <p:cNvPicPr>
            <a:picLocks noChangeAspect="1" noChangeArrowheads="1"/>
          </p:cNvPicPr>
          <p:nvPr/>
        </p:nvPicPr>
        <p:blipFill>
          <a:blip r:embed="rId4"/>
          <a:srcRect/>
          <a:stretch>
            <a:fillRect/>
          </a:stretch>
        </p:blipFill>
        <p:spPr bwMode="auto">
          <a:xfrm>
            <a:off x="755576" y="3645024"/>
            <a:ext cx="2910408" cy="3152942"/>
          </a:xfrm>
          <a:prstGeom prst="rect">
            <a:avLst/>
          </a:prstGeom>
          <a:ln>
            <a:noFill/>
          </a:ln>
          <a:effectLst>
            <a:outerShdw blurRad="292100" dist="139700" dir="2700000" algn="tl" rotWithShape="0">
              <a:srgbClr val="333333">
                <a:alpha val="65000"/>
              </a:srgbClr>
            </a:outerShdw>
          </a:effectLst>
        </p:spPr>
      </p:pic>
      <p:pic>
        <p:nvPicPr>
          <p:cNvPr id="26638" name="Picture 14" descr="C:\Users\vanzyl.j\Pictures\imagesCA986CR7.jpg"/>
          <p:cNvPicPr>
            <a:picLocks noChangeAspect="1" noChangeArrowheads="1"/>
          </p:cNvPicPr>
          <p:nvPr/>
        </p:nvPicPr>
        <p:blipFill>
          <a:blip r:embed="rId5"/>
          <a:srcRect/>
          <a:stretch>
            <a:fillRect/>
          </a:stretch>
        </p:blipFill>
        <p:spPr bwMode="auto">
          <a:xfrm>
            <a:off x="3806305" y="476672"/>
            <a:ext cx="2421879" cy="3024336"/>
          </a:xfrm>
          <a:prstGeom prst="rect">
            <a:avLst/>
          </a:prstGeom>
          <a:ln>
            <a:noFill/>
          </a:ln>
          <a:effectLst>
            <a:outerShdw blurRad="292100" dist="139700" dir="2700000" algn="tl" rotWithShape="0">
              <a:srgbClr val="333333">
                <a:alpha val="65000"/>
              </a:srgbClr>
            </a:outerShdw>
          </a:effectLst>
        </p:spPr>
      </p:pic>
      <p:pic>
        <p:nvPicPr>
          <p:cNvPr id="26639" name="Picture 15" descr="C:\Users\vanzyl.j\Pictures\vrou.png"/>
          <p:cNvPicPr>
            <a:picLocks noChangeAspect="1" noChangeArrowheads="1"/>
          </p:cNvPicPr>
          <p:nvPr/>
        </p:nvPicPr>
        <p:blipFill>
          <a:blip r:embed="rId6"/>
          <a:srcRect/>
          <a:stretch>
            <a:fillRect/>
          </a:stretch>
        </p:blipFill>
        <p:spPr bwMode="auto">
          <a:xfrm>
            <a:off x="4427984" y="4005064"/>
            <a:ext cx="1724025" cy="2657475"/>
          </a:xfrm>
          <a:prstGeom prst="rect">
            <a:avLst/>
          </a:prstGeom>
          <a:ln>
            <a:noFill/>
          </a:ln>
          <a:effectLst>
            <a:outerShdw blurRad="292100" dist="139700" dir="2700000" algn="tl" rotWithShape="0">
              <a:srgbClr val="333333">
                <a:alpha val="65000"/>
              </a:srgbClr>
            </a:outerShdw>
          </a:effectLst>
        </p:spPr>
      </p:pic>
      <p:pic>
        <p:nvPicPr>
          <p:cNvPr id="26640" name="Picture 16" descr="C:\Users\vanzyl.j\Pictures\imagesCAN7QSAX.jpg"/>
          <p:cNvPicPr>
            <a:picLocks noChangeAspect="1" noChangeArrowheads="1"/>
          </p:cNvPicPr>
          <p:nvPr/>
        </p:nvPicPr>
        <p:blipFill>
          <a:blip r:embed="rId7"/>
          <a:srcRect/>
          <a:stretch>
            <a:fillRect/>
          </a:stretch>
        </p:blipFill>
        <p:spPr bwMode="auto">
          <a:xfrm>
            <a:off x="6660232" y="2662071"/>
            <a:ext cx="2157214" cy="39505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8520" y="-27384"/>
            <a:ext cx="9324529" cy="6993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764704"/>
            <a:ext cx="8928992" cy="5632311"/>
          </a:xfrm>
          <a:prstGeom prst="rect">
            <a:avLst/>
          </a:prstGeom>
          <a:noFill/>
        </p:spPr>
        <p:txBody>
          <a:bodyPr wrap="square" rtlCol="0">
            <a:spAutoFit/>
          </a:bodyPr>
          <a:lstStyle/>
          <a:p>
            <a:r>
              <a:rPr lang="nl-NL" sz="2400" b="1" dirty="0" smtClean="0">
                <a:solidFill>
                  <a:srgbClr val="003300"/>
                </a:solidFill>
                <a:effectLst>
                  <a:outerShdw blurRad="38100" dist="38100" dir="2700000" algn="tl">
                    <a:srgbClr val="000000">
                      <a:alpha val="43137"/>
                    </a:srgbClr>
                  </a:outerShdw>
                </a:effectLst>
              </a:rPr>
              <a:t>Génesis 6  Tydvak </a:t>
            </a:r>
            <a:r>
              <a:rPr lang="en-ZA" sz="2400" b="1" dirty="0">
                <a:solidFill>
                  <a:srgbClr val="003300"/>
                </a:solidFill>
                <a:effectLst>
                  <a:outerShdw blurRad="38100" dist="38100" dir="2700000" algn="tl">
                    <a:srgbClr val="000000">
                      <a:alpha val="43137"/>
                    </a:srgbClr>
                  </a:outerShdw>
                </a:effectLst>
              </a:rPr>
              <a:t>am 1556, </a:t>
            </a:r>
            <a:r>
              <a:rPr lang="en-ZA" sz="2400" b="1" dirty="0" err="1">
                <a:solidFill>
                  <a:srgbClr val="003300"/>
                </a:solidFill>
                <a:effectLst>
                  <a:outerShdw blurRad="38100" dist="38100" dir="2700000" algn="tl">
                    <a:srgbClr val="000000">
                      <a:alpha val="43137"/>
                    </a:srgbClr>
                  </a:outerShdw>
                </a:effectLst>
              </a:rPr>
              <a:t>bc</a:t>
            </a:r>
            <a:r>
              <a:rPr lang="en-ZA" sz="2400" b="1" dirty="0">
                <a:solidFill>
                  <a:srgbClr val="003300"/>
                </a:solidFill>
                <a:effectLst>
                  <a:outerShdw blurRad="38100" dist="38100" dir="2700000" algn="tl">
                    <a:srgbClr val="000000">
                      <a:alpha val="43137"/>
                    </a:srgbClr>
                  </a:outerShdw>
                </a:effectLst>
              </a:rPr>
              <a:t> 2448</a:t>
            </a:r>
            <a:endParaRPr lang="nl-NL" sz="2400" b="1" dirty="0" smtClean="0">
              <a:solidFill>
                <a:srgbClr val="003300"/>
              </a:solidFill>
              <a:effectLst>
                <a:outerShdw blurRad="38100" dist="38100" dir="2700000" algn="tl">
                  <a:srgbClr val="000000">
                    <a:alpha val="43137"/>
                  </a:srgbClr>
                </a:outerShdw>
              </a:effectLst>
            </a:endParaRPr>
          </a:p>
          <a:p>
            <a:endParaRPr lang="nl-NL" sz="1200" b="1" dirty="0" smtClean="0">
              <a:solidFill>
                <a:srgbClr val="0070C0"/>
              </a:solidFill>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Gén </a:t>
            </a:r>
            <a:r>
              <a:rPr lang="nl-NL" sz="2400" b="1" dirty="0">
                <a:solidFill>
                  <a:srgbClr val="0070C0"/>
                </a:solidFill>
                <a:effectLst>
                  <a:outerShdw blurRad="38100" dist="38100" dir="2700000" algn="tl">
                    <a:srgbClr val="000000">
                      <a:alpha val="43137"/>
                    </a:srgbClr>
                  </a:outerShdw>
                </a:effectLst>
              </a:rPr>
              <a:t>6:1  </a:t>
            </a:r>
            <a:r>
              <a:rPr lang="nl-NL" sz="2400" dirty="0">
                <a:effectLst>
                  <a:outerShdw blurRad="38100" dist="38100" dir="2700000" algn="tl">
                    <a:srgbClr val="000000">
                      <a:alpha val="43137"/>
                    </a:srgbClr>
                  </a:outerShdw>
                </a:effectLst>
              </a:rPr>
              <a:t>Toe die mense op die aarde begin vermeerder en daar vir hulle dogters gebore is, </a:t>
            </a:r>
          </a:p>
          <a:p>
            <a:r>
              <a:rPr lang="nl-NL" sz="2400" b="1" dirty="0">
                <a:solidFill>
                  <a:srgbClr val="0070C0"/>
                </a:solidFill>
                <a:effectLst>
                  <a:outerShdw blurRad="38100" dist="38100" dir="2700000" algn="tl">
                    <a:srgbClr val="000000">
                      <a:alpha val="43137"/>
                    </a:srgbClr>
                  </a:outerShdw>
                </a:effectLst>
              </a:rPr>
              <a:t>Gén 6:2  </a:t>
            </a:r>
            <a:r>
              <a:rPr lang="nl-NL" sz="2400" dirty="0">
                <a:effectLst>
                  <a:outerShdw blurRad="38100" dist="38100" dir="2700000" algn="tl">
                    <a:srgbClr val="000000">
                      <a:alpha val="43137"/>
                    </a:srgbClr>
                  </a:outerShdw>
                </a:effectLst>
              </a:rPr>
              <a:t>sien </a:t>
            </a:r>
            <a:r>
              <a:rPr lang="nl-NL" sz="2400" b="1" dirty="0">
                <a:solidFill>
                  <a:srgbClr val="C00000"/>
                </a:solidFill>
                <a:effectLst>
                  <a:outerShdw blurRad="38100" dist="38100" dir="2700000" algn="tl">
                    <a:srgbClr val="000000">
                      <a:alpha val="43137"/>
                    </a:srgbClr>
                  </a:outerShdw>
                </a:effectLst>
              </a:rPr>
              <a:t>die seuns van God </a:t>
            </a:r>
            <a:r>
              <a:rPr lang="nl-NL" sz="2400" dirty="0">
                <a:effectLst>
                  <a:outerShdw blurRad="38100" dist="38100" dir="2700000" algn="tl">
                    <a:srgbClr val="000000">
                      <a:alpha val="43137"/>
                    </a:srgbClr>
                  </a:outerShdw>
                </a:effectLst>
              </a:rPr>
              <a:t>dat die dogters van die mense mooi was, en hulle het vir hulle as vroue geneem almal wat hulle verkies het. </a:t>
            </a:r>
          </a:p>
          <a:p>
            <a:r>
              <a:rPr lang="nl-NL" sz="2400" b="1" dirty="0">
                <a:solidFill>
                  <a:srgbClr val="0070C0"/>
                </a:solidFill>
                <a:effectLst>
                  <a:outerShdw blurRad="38100" dist="38100" dir="2700000" algn="tl">
                    <a:srgbClr val="000000">
                      <a:alpha val="43137"/>
                    </a:srgbClr>
                  </a:outerShdw>
                </a:effectLst>
              </a:rPr>
              <a:t>Gén 6:3  </a:t>
            </a:r>
            <a:r>
              <a:rPr lang="nl-NL" sz="2400" dirty="0">
                <a:effectLst>
                  <a:outerShdw blurRad="38100" dist="38100" dir="2700000" algn="tl">
                    <a:srgbClr val="000000">
                      <a:alpha val="43137"/>
                    </a:srgbClr>
                  </a:outerShdw>
                </a:effectLst>
              </a:rPr>
              <a:t>Toe sê die HERE: My Gees sal nie vir ewig in die mens heers nie, omdat hy ook vlees is; maar sy dae sal wees honderd en twintig jaar. </a:t>
            </a:r>
          </a:p>
          <a:p>
            <a:r>
              <a:rPr lang="nl-NL" sz="2400" b="1" dirty="0">
                <a:solidFill>
                  <a:srgbClr val="0070C0"/>
                </a:solidFill>
                <a:effectLst>
                  <a:outerShdw blurRad="38100" dist="38100" dir="2700000" algn="tl">
                    <a:srgbClr val="000000">
                      <a:alpha val="43137"/>
                    </a:srgbClr>
                  </a:outerShdw>
                </a:effectLst>
              </a:rPr>
              <a:t>Gén 6:4  </a:t>
            </a:r>
            <a:r>
              <a:rPr lang="nl-NL" sz="2400" dirty="0">
                <a:effectLst>
                  <a:outerShdw blurRad="38100" dist="38100" dir="2700000" algn="tl">
                    <a:srgbClr val="000000">
                      <a:alpha val="43137"/>
                    </a:srgbClr>
                  </a:outerShdw>
                </a:effectLst>
              </a:rPr>
              <a:t>In dié dae was die </a:t>
            </a:r>
            <a:r>
              <a:rPr lang="nl-NL" sz="2400" b="1" dirty="0">
                <a:solidFill>
                  <a:srgbClr val="C00000"/>
                </a:solidFill>
                <a:effectLst>
                  <a:outerShdw blurRad="38100" dist="38100" dir="2700000" algn="tl">
                    <a:srgbClr val="000000">
                      <a:alpha val="43137"/>
                    </a:srgbClr>
                  </a:outerShdw>
                </a:effectLst>
              </a:rPr>
              <a:t>reuse</a:t>
            </a:r>
            <a:r>
              <a:rPr lang="nl-NL" sz="2400" dirty="0">
                <a:effectLst>
                  <a:outerShdw blurRad="38100" dist="38100" dir="2700000" algn="tl">
                    <a:srgbClr val="000000">
                      <a:alpha val="43137"/>
                    </a:srgbClr>
                  </a:outerShdw>
                </a:effectLst>
              </a:rPr>
              <a:t> op die aarde, </a:t>
            </a:r>
            <a:r>
              <a:rPr lang="nl-NL" sz="2400" b="1" dirty="0">
                <a:solidFill>
                  <a:srgbClr val="C00000"/>
                </a:solidFill>
                <a:effectLst>
                  <a:outerShdw blurRad="38100" dist="38100" dir="2700000" algn="tl">
                    <a:srgbClr val="000000">
                      <a:alpha val="43137"/>
                    </a:srgbClr>
                  </a:outerShdw>
                </a:effectLst>
              </a:rPr>
              <a:t>en ook daarna,</a:t>
            </a:r>
            <a:r>
              <a:rPr lang="nl-NL" sz="2400" dirty="0">
                <a:effectLst>
                  <a:outerShdw blurRad="38100" dist="38100" dir="2700000" algn="tl">
                    <a:srgbClr val="000000">
                      <a:alpha val="43137"/>
                    </a:srgbClr>
                  </a:outerShdw>
                </a:effectLst>
              </a:rPr>
              <a:t> toe die seuns van God by die dogters van die mense ingegaan en dié vir hulle kinders gebaar het. Dit is die geweldiges uit die ou tyd, die manne van naam</a:t>
            </a:r>
            <a:r>
              <a:rPr lang="nl-NL" sz="2400" dirty="0" smtClean="0">
                <a:effectLst>
                  <a:outerShdw blurRad="38100" dist="38100" dir="2700000" algn="tl">
                    <a:srgbClr val="000000">
                      <a:alpha val="43137"/>
                    </a:srgbClr>
                  </a:outerShdw>
                </a:effectLst>
              </a:rPr>
              <a:t>.</a:t>
            </a:r>
          </a:p>
          <a:p>
            <a:endParaRPr lang="nl-NL"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vanzyl.j\Pictures\Pre-Flood_NephilimTimeline.jpg"/>
          <p:cNvPicPr>
            <a:picLocks noChangeAspect="1" noChangeArrowheads="1"/>
          </p:cNvPicPr>
          <p:nvPr/>
        </p:nvPicPr>
        <p:blipFill>
          <a:blip r:embed="rId2"/>
          <a:srcRect/>
          <a:stretch>
            <a:fillRect/>
          </a:stretch>
        </p:blipFill>
        <p:spPr bwMode="auto">
          <a:xfrm>
            <a:off x="74239" y="980728"/>
            <a:ext cx="9025071" cy="5732140"/>
          </a:xfrm>
          <a:prstGeom prst="rect">
            <a:avLst/>
          </a:prstGeom>
          <a:noFill/>
        </p:spPr>
      </p:pic>
      <p:sp>
        <p:nvSpPr>
          <p:cNvPr id="3" name="TextBox 2"/>
          <p:cNvSpPr txBox="1"/>
          <p:nvPr/>
        </p:nvSpPr>
        <p:spPr>
          <a:xfrm>
            <a:off x="-36512" y="-27384"/>
            <a:ext cx="9180512" cy="954107"/>
          </a:xfrm>
          <a:prstGeom prst="rect">
            <a:avLst/>
          </a:prstGeom>
          <a:noFill/>
        </p:spPr>
        <p:txBody>
          <a:bodyPr wrap="square" rtlCol="0">
            <a:spAutoFit/>
          </a:bodyPr>
          <a:lstStyle/>
          <a:p>
            <a:r>
              <a:rPr lang="en-ZA" sz="2800" b="1" dirty="0" smtClean="0">
                <a:solidFill>
                  <a:schemeClr val="accent2">
                    <a:lumMod val="50000"/>
                  </a:schemeClr>
                </a:solidFill>
                <a:effectLst>
                  <a:outerShdw blurRad="38100" dist="38100" dir="2700000" algn="tl">
                    <a:srgbClr val="000000">
                      <a:alpha val="43137"/>
                    </a:srgbClr>
                  </a:outerShdw>
                </a:effectLst>
              </a:rPr>
              <a:t>The </a:t>
            </a:r>
            <a:r>
              <a:rPr lang="en-ZA" sz="2800" b="1" dirty="0" err="1" smtClean="0">
                <a:solidFill>
                  <a:schemeClr val="accent2">
                    <a:lumMod val="50000"/>
                  </a:schemeClr>
                </a:solidFill>
                <a:effectLst>
                  <a:outerShdw blurRad="38100" dist="38100" dir="2700000" algn="tl">
                    <a:srgbClr val="000000">
                      <a:alpha val="43137"/>
                    </a:srgbClr>
                  </a:outerShdw>
                </a:effectLst>
              </a:rPr>
              <a:t>Nephilim</a:t>
            </a:r>
            <a:r>
              <a:rPr lang="en-ZA" sz="2800" b="1" dirty="0" smtClean="0">
                <a:solidFill>
                  <a:schemeClr val="accent2">
                    <a:lumMod val="50000"/>
                  </a:schemeClr>
                </a:solidFill>
                <a:effectLst>
                  <a:outerShdw blurRad="38100" dist="38100" dir="2700000" algn="tl">
                    <a:srgbClr val="000000">
                      <a:alpha val="43137"/>
                    </a:srgbClr>
                  </a:outerShdw>
                </a:effectLst>
              </a:rPr>
              <a:t> (Pre-flood/1</a:t>
            </a:r>
            <a:r>
              <a:rPr lang="en-ZA" sz="2800" b="1" baseline="30000" dirty="0" smtClean="0">
                <a:solidFill>
                  <a:schemeClr val="accent2">
                    <a:lumMod val="50000"/>
                  </a:schemeClr>
                </a:solidFill>
                <a:effectLst>
                  <a:outerShdw blurRad="38100" dist="38100" dir="2700000" algn="tl">
                    <a:srgbClr val="000000">
                      <a:alpha val="43137"/>
                    </a:srgbClr>
                  </a:outerShdw>
                </a:effectLst>
              </a:rPr>
              <a:t>st</a:t>
            </a:r>
            <a:r>
              <a:rPr lang="en-ZA" sz="2800" b="1" dirty="0" smtClean="0">
                <a:solidFill>
                  <a:schemeClr val="accent2">
                    <a:lumMod val="50000"/>
                  </a:schemeClr>
                </a:solidFill>
                <a:effectLst>
                  <a:outerShdw blurRad="38100" dist="38100" dir="2700000" algn="tl">
                    <a:srgbClr val="000000">
                      <a:alpha val="43137"/>
                    </a:srgbClr>
                  </a:outerShdw>
                </a:effectLst>
              </a:rPr>
              <a:t> generation) was op die </a:t>
            </a:r>
            <a:r>
              <a:rPr lang="en-ZA" sz="2800" b="1" dirty="0" err="1" smtClean="0">
                <a:solidFill>
                  <a:schemeClr val="accent2">
                    <a:lumMod val="50000"/>
                  </a:schemeClr>
                </a:solidFill>
                <a:effectLst>
                  <a:outerShdw blurRad="38100" dist="38100" dir="2700000" algn="tl">
                    <a:srgbClr val="000000">
                      <a:alpha val="43137"/>
                    </a:srgbClr>
                  </a:outerShdw>
                </a:effectLst>
              </a:rPr>
              <a:t>aarde</a:t>
            </a:r>
            <a:r>
              <a:rPr lang="en-ZA" sz="2800" b="1" dirty="0" smtClean="0">
                <a:solidFill>
                  <a:schemeClr val="accent2">
                    <a:lumMod val="50000"/>
                  </a:schemeClr>
                </a:solidFill>
                <a:effectLst>
                  <a:outerShdw blurRad="38100" dist="38100" dir="2700000" algn="tl">
                    <a:srgbClr val="000000">
                      <a:alpha val="43137"/>
                    </a:srgbClr>
                  </a:outerShdw>
                </a:effectLst>
              </a:rPr>
              <a:t> </a:t>
            </a:r>
            <a:r>
              <a:rPr lang="en-ZA" sz="2800" b="1" dirty="0" err="1" smtClean="0">
                <a:solidFill>
                  <a:schemeClr val="accent2">
                    <a:lumMod val="50000"/>
                  </a:schemeClr>
                </a:solidFill>
                <a:effectLst>
                  <a:outerShdw blurRad="38100" dist="38100" dir="2700000" algn="tl">
                    <a:srgbClr val="000000">
                      <a:alpha val="43137"/>
                    </a:srgbClr>
                  </a:outerShdw>
                </a:effectLst>
              </a:rPr>
              <a:t>vir</a:t>
            </a:r>
            <a:r>
              <a:rPr lang="en-ZA" sz="2800" b="1" dirty="0" smtClean="0">
                <a:solidFill>
                  <a:schemeClr val="accent2">
                    <a:lumMod val="50000"/>
                  </a:schemeClr>
                </a:solidFill>
                <a:effectLst>
                  <a:outerShdw blurRad="38100" dist="38100" dir="2700000" algn="tl">
                    <a:srgbClr val="000000">
                      <a:alpha val="43137"/>
                    </a:srgbClr>
                  </a:outerShdw>
                </a:effectLst>
              </a:rPr>
              <a:t> +- 500 </a:t>
            </a:r>
            <a:r>
              <a:rPr lang="en-ZA" sz="2800" b="1" dirty="0" err="1" smtClean="0">
                <a:solidFill>
                  <a:schemeClr val="accent2">
                    <a:lumMod val="50000"/>
                  </a:schemeClr>
                </a:solidFill>
                <a:effectLst>
                  <a:outerShdw blurRad="38100" dist="38100" dir="2700000" algn="tl">
                    <a:srgbClr val="000000">
                      <a:alpha val="43137"/>
                    </a:srgbClr>
                  </a:outerShdw>
                </a:effectLst>
              </a:rPr>
              <a:t>jaar</a:t>
            </a:r>
            <a:r>
              <a:rPr lang="en-ZA" sz="2800" b="1" dirty="0" smtClean="0">
                <a:solidFill>
                  <a:schemeClr val="accent2">
                    <a:lumMod val="50000"/>
                  </a:schemeClr>
                </a:solidFill>
                <a:effectLst>
                  <a:outerShdw blurRad="38100" dist="38100" dir="2700000" algn="tl">
                    <a:srgbClr val="000000">
                      <a:alpha val="43137"/>
                    </a:srgbClr>
                  </a:outerShdw>
                </a:effectLst>
              </a:rPr>
              <a:t> tot en met </a:t>
            </a:r>
            <a:r>
              <a:rPr lang="en-ZA" sz="2800" b="1" dirty="0" err="1" smtClean="0">
                <a:solidFill>
                  <a:schemeClr val="accent2">
                    <a:lumMod val="50000"/>
                  </a:schemeClr>
                </a:solidFill>
                <a:effectLst>
                  <a:outerShdw blurRad="38100" dist="38100" dir="2700000" algn="tl">
                    <a:srgbClr val="000000">
                      <a:alpha val="43137"/>
                    </a:srgbClr>
                  </a:outerShdw>
                </a:effectLst>
              </a:rPr>
              <a:t>Noag</a:t>
            </a:r>
            <a:r>
              <a:rPr lang="en-ZA" sz="2800" b="1" dirty="0" smtClean="0">
                <a:solidFill>
                  <a:schemeClr val="accent2">
                    <a:lumMod val="50000"/>
                  </a:schemeClr>
                </a:solidFill>
                <a:effectLst>
                  <a:outerShdw blurRad="38100" dist="38100" dir="2700000" algn="tl">
                    <a:srgbClr val="000000">
                      <a:alpha val="43137"/>
                    </a:srgbClr>
                  </a:outerShdw>
                </a:effectLst>
              </a:rPr>
              <a:t> en die </a:t>
            </a:r>
            <a:r>
              <a:rPr lang="en-ZA" sz="2800" b="1" dirty="0" err="1" smtClean="0">
                <a:solidFill>
                  <a:schemeClr val="accent2">
                    <a:lumMod val="50000"/>
                  </a:schemeClr>
                </a:solidFill>
                <a:effectLst>
                  <a:outerShdw blurRad="38100" dist="38100" dir="2700000" algn="tl">
                    <a:srgbClr val="000000">
                      <a:alpha val="43137"/>
                    </a:srgbClr>
                  </a:outerShdw>
                </a:effectLst>
              </a:rPr>
              <a:t>floed</a:t>
            </a:r>
            <a:r>
              <a:rPr lang="en-ZA" sz="2800" b="1" dirty="0" smtClean="0">
                <a:solidFill>
                  <a:schemeClr val="accent2">
                    <a:lumMod val="50000"/>
                  </a:schemeClr>
                </a:solidFill>
                <a:effectLst>
                  <a:outerShdw blurRad="38100" dist="38100" dir="2700000" algn="tl">
                    <a:srgbClr val="000000">
                      <a:alpha val="43137"/>
                    </a:srgbClr>
                  </a:outerShdw>
                </a:effectLst>
              </a:rPr>
              <a:t>.</a:t>
            </a:r>
            <a:endParaRPr lang="en-ZA" sz="28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5478423"/>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rPr>
              <a:t>Gén 6:2  </a:t>
            </a:r>
            <a:r>
              <a:rPr lang="nl-NL" sz="2400" dirty="0" smtClean="0">
                <a:effectLst>
                  <a:outerShdw blurRad="38100" dist="38100" dir="2700000" algn="tl">
                    <a:srgbClr val="000000">
                      <a:alpha val="43137"/>
                    </a:srgbClr>
                  </a:outerShdw>
                </a:effectLst>
              </a:rPr>
              <a:t>sien </a:t>
            </a:r>
            <a:r>
              <a:rPr lang="nl-NL" sz="2400" b="1" dirty="0" smtClean="0">
                <a:solidFill>
                  <a:srgbClr val="C00000"/>
                </a:solidFill>
                <a:effectLst>
                  <a:outerShdw blurRad="38100" dist="38100" dir="2700000" algn="tl">
                    <a:srgbClr val="000000">
                      <a:alpha val="43137"/>
                    </a:srgbClr>
                  </a:outerShdw>
                </a:effectLst>
              </a:rPr>
              <a:t>die seuns van God </a:t>
            </a:r>
            <a:r>
              <a:rPr lang="nl-NL" sz="2400" dirty="0" smtClean="0">
                <a:effectLst>
                  <a:outerShdw blurRad="38100" dist="38100" dir="2700000" algn="tl">
                    <a:srgbClr val="000000">
                      <a:alpha val="43137"/>
                    </a:srgbClr>
                  </a:outerShdw>
                </a:effectLst>
              </a:rPr>
              <a:t>dat die dogters van die mense mooi was, en hulle het vir hulle as vroue geneem almal wat hulle verkies het. </a:t>
            </a:r>
          </a:p>
          <a:p>
            <a:endParaRPr lang="nl-NL" sz="1400" dirty="0" smtClean="0">
              <a:effectLst>
                <a:outerShdw blurRad="38100" dist="38100" dir="2700000" algn="tl">
                  <a:srgbClr val="000000">
                    <a:alpha val="43137"/>
                  </a:srgbClr>
                </a:outerShdw>
              </a:effectLst>
            </a:endParaRPr>
          </a:p>
          <a:p>
            <a:r>
              <a:rPr lang="nl-NL" sz="2400" b="1" dirty="0" smtClean="0">
                <a:solidFill>
                  <a:srgbClr val="C00000"/>
                </a:solidFill>
                <a:effectLst>
                  <a:outerShdw blurRad="38100" dist="38100" dir="2700000" algn="tl">
                    <a:srgbClr val="000000">
                      <a:alpha val="43137"/>
                    </a:srgbClr>
                  </a:outerShdw>
                </a:effectLst>
              </a:rPr>
              <a:t>Die seuns van God </a:t>
            </a:r>
            <a:r>
              <a:rPr lang="nl-NL" sz="2400" dirty="0" smtClean="0">
                <a:effectLst>
                  <a:outerShdw blurRad="38100" dist="38100" dir="2700000" algn="tl">
                    <a:srgbClr val="000000">
                      <a:alpha val="43137"/>
                    </a:srgbClr>
                  </a:outerShdw>
                </a:effectLst>
              </a:rPr>
              <a:t>in </a:t>
            </a:r>
            <a:r>
              <a:rPr lang="nl-NL" sz="2400" b="1" dirty="0" smtClean="0">
                <a:solidFill>
                  <a:srgbClr val="0070C0"/>
                </a:solidFill>
                <a:effectLst>
                  <a:outerShdw blurRad="38100" dist="38100" dir="2700000" algn="tl">
                    <a:srgbClr val="000000">
                      <a:alpha val="43137"/>
                    </a:srgbClr>
                  </a:outerShdw>
                </a:effectLst>
              </a:rPr>
              <a:t>Gén 6:2 </a:t>
            </a:r>
            <a:r>
              <a:rPr lang="nl-NL" sz="2400" dirty="0" smtClean="0">
                <a:effectLst>
                  <a:outerShdw blurRad="38100" dist="38100" dir="2700000" algn="tl">
                    <a:srgbClr val="000000">
                      <a:alpha val="43137"/>
                    </a:srgbClr>
                  </a:outerShdw>
                </a:effectLst>
              </a:rPr>
              <a:t>verwys na gavale engele.</a:t>
            </a:r>
          </a:p>
          <a:p>
            <a:r>
              <a:rPr lang="en-ZA" sz="2400" dirty="0" err="1" smtClean="0">
                <a:effectLst>
                  <a:outerShdw blurRad="38100" dist="38100" dir="2700000" algn="tl">
                    <a:srgbClr val="000000">
                      <a:alpha val="43137"/>
                    </a:srgbClr>
                  </a:outerShdw>
                </a:effectLst>
              </a:rPr>
              <a:t>KJV</a:t>
            </a:r>
            <a:r>
              <a:rPr lang="en-ZA" sz="2400" dirty="0" smtClean="0">
                <a:effectLst>
                  <a:outerShdw blurRad="38100" dist="38100" dir="2700000" algn="tl">
                    <a:srgbClr val="000000">
                      <a:alpha val="43137"/>
                    </a:srgbClr>
                  </a:outerShdw>
                </a:effectLst>
              </a:rPr>
              <a:t> "the sons of God" (</a:t>
            </a:r>
            <a:r>
              <a:rPr lang="en-ZA" sz="2400" i="1" dirty="0" err="1" smtClean="0">
                <a:effectLst>
                  <a:outerShdw blurRad="38100" dist="38100" dir="2700000" algn="tl">
                    <a:srgbClr val="000000">
                      <a:alpha val="43137"/>
                    </a:srgbClr>
                  </a:outerShdw>
                </a:effectLst>
              </a:rPr>
              <a:t>bene</a:t>
            </a:r>
            <a:r>
              <a:rPr lang="en-ZA" sz="2400" i="1" dirty="0" smtClean="0">
                <a:effectLst>
                  <a:outerShdw blurRad="38100" dist="38100" dir="2700000" algn="tl">
                    <a:srgbClr val="000000">
                      <a:alpha val="43137"/>
                    </a:srgbClr>
                  </a:outerShdw>
                </a:effectLst>
              </a:rPr>
              <a:t> </a:t>
            </a:r>
            <a:r>
              <a:rPr lang="en-ZA" sz="2400" i="1" dirty="0" err="1" smtClean="0">
                <a:effectLst>
                  <a:outerShdw blurRad="38100" dist="38100" dir="2700000" algn="tl">
                    <a:srgbClr val="000000">
                      <a:alpha val="43137"/>
                    </a:srgbClr>
                  </a:outerShdw>
                </a:effectLst>
              </a:rPr>
              <a:t>elohim</a:t>
            </a:r>
            <a:r>
              <a:rPr lang="en-ZA" sz="2400" dirty="0" smtClean="0">
                <a:effectLst>
                  <a:outerShdw blurRad="38100" dist="38100" dir="2700000" algn="tl">
                    <a:srgbClr val="000000">
                      <a:alpha val="43137"/>
                    </a:srgbClr>
                  </a:outerShdw>
                </a:effectLst>
              </a:rPr>
              <a:t>)</a:t>
            </a:r>
          </a:p>
          <a:p>
            <a:endParaRPr lang="en-ZA" sz="2400" dirty="0" smtClean="0">
              <a:effectLst>
                <a:outerShdw blurRad="38100" dist="38100" dir="2700000" algn="tl">
                  <a:srgbClr val="000000">
                    <a:alpha val="43137"/>
                  </a:srgbClr>
                </a:outerShdw>
              </a:effectLst>
            </a:endParaRPr>
          </a:p>
          <a:p>
            <a:r>
              <a:rPr lang="en-ZA" sz="2400" b="1" dirty="0" smtClean="0">
                <a:solidFill>
                  <a:schemeClr val="accent3">
                    <a:lumMod val="50000"/>
                  </a:schemeClr>
                </a:solidFill>
                <a:effectLst>
                  <a:outerShdw blurRad="38100" dist="38100" dir="2700000" algn="tl">
                    <a:srgbClr val="000000">
                      <a:alpha val="43137"/>
                    </a:srgbClr>
                  </a:outerShdw>
                </a:effectLst>
              </a:rPr>
              <a:t>OT:</a:t>
            </a:r>
            <a:endParaRPr lang="nl-NL" sz="2400" b="1" dirty="0" smtClean="0">
              <a:solidFill>
                <a:schemeClr val="accent3">
                  <a:lumMod val="50000"/>
                </a:schemeClr>
              </a:solidFill>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Job 1:6  </a:t>
            </a:r>
            <a:r>
              <a:rPr lang="nl-NL" sz="2400" dirty="0" smtClean="0">
                <a:effectLst>
                  <a:outerShdw blurRad="38100" dist="38100" dir="2700000" algn="tl">
                    <a:srgbClr val="000000">
                      <a:alpha val="43137"/>
                    </a:srgbClr>
                  </a:outerShdw>
                </a:effectLst>
              </a:rPr>
              <a:t>En op ‘n dag toe </a:t>
            </a:r>
            <a:r>
              <a:rPr lang="nl-NL" sz="2400" b="1" dirty="0" smtClean="0">
                <a:solidFill>
                  <a:srgbClr val="C00000"/>
                </a:solidFill>
                <a:effectLst>
                  <a:outerShdw blurRad="38100" dist="38100" dir="2700000" algn="tl">
                    <a:srgbClr val="000000">
                      <a:alpha val="43137"/>
                    </a:srgbClr>
                  </a:outerShdw>
                </a:effectLst>
              </a:rPr>
              <a:t>die seuns van God </a:t>
            </a:r>
            <a:r>
              <a:rPr lang="nl-NL" sz="2400" dirty="0" smtClean="0">
                <a:effectLst>
                  <a:outerShdw blurRad="38100" dist="38100" dir="2700000" algn="tl">
                    <a:srgbClr val="000000">
                      <a:alpha val="43137"/>
                    </a:srgbClr>
                  </a:outerShdw>
                </a:effectLst>
              </a:rPr>
              <a:t>kom om hulle voor die HERE te stel, het die Satan ook onder hulle gekom. </a:t>
            </a:r>
          </a:p>
          <a:p>
            <a:r>
              <a:rPr lang="nl-NL" sz="2400" b="1" dirty="0" smtClean="0">
                <a:solidFill>
                  <a:srgbClr val="0070C0"/>
                </a:solidFill>
                <a:effectLst>
                  <a:outerShdw blurRad="38100" dist="38100" dir="2700000" algn="tl">
                    <a:srgbClr val="000000">
                      <a:alpha val="43137"/>
                    </a:srgbClr>
                  </a:outerShdw>
                </a:effectLst>
              </a:rPr>
              <a:t>Job 2:1  </a:t>
            </a:r>
            <a:r>
              <a:rPr lang="nl-NL" sz="2400" dirty="0" smtClean="0">
                <a:effectLst>
                  <a:outerShdw blurRad="38100" dist="38100" dir="2700000" algn="tl">
                    <a:srgbClr val="000000">
                      <a:alpha val="43137"/>
                    </a:srgbClr>
                  </a:outerShdw>
                </a:effectLst>
              </a:rPr>
              <a:t>En op ‘n dag toe die </a:t>
            </a:r>
            <a:r>
              <a:rPr lang="nl-NL" sz="2400" b="1" dirty="0" smtClean="0">
                <a:solidFill>
                  <a:srgbClr val="C00000"/>
                </a:solidFill>
                <a:effectLst>
                  <a:outerShdw blurRad="38100" dist="38100" dir="2700000" algn="tl">
                    <a:srgbClr val="000000">
                      <a:alpha val="43137"/>
                    </a:srgbClr>
                  </a:outerShdw>
                </a:effectLst>
              </a:rPr>
              <a:t>seuns van God </a:t>
            </a:r>
            <a:r>
              <a:rPr lang="nl-NL" sz="2400" dirty="0" smtClean="0">
                <a:effectLst>
                  <a:outerShdw blurRad="38100" dist="38100" dir="2700000" algn="tl">
                    <a:srgbClr val="000000">
                      <a:alpha val="43137"/>
                    </a:srgbClr>
                  </a:outerShdw>
                </a:effectLst>
              </a:rPr>
              <a:t>kom om hulle voor die HERE te stel, het die Satan ook onder hulle gekom om hom voor die HERE te stel. </a:t>
            </a:r>
          </a:p>
          <a:p>
            <a:r>
              <a:rPr lang="nl-NL" sz="2400" b="1" dirty="0" smtClean="0">
                <a:solidFill>
                  <a:srgbClr val="0070C0"/>
                </a:solidFill>
                <a:effectLst>
                  <a:outerShdw blurRad="38100" dist="38100" dir="2700000" algn="tl">
                    <a:srgbClr val="000000">
                      <a:alpha val="43137"/>
                    </a:srgbClr>
                  </a:outerShdw>
                </a:effectLst>
              </a:rPr>
              <a:t>Job 38:7  </a:t>
            </a:r>
            <a:r>
              <a:rPr lang="nl-NL" sz="2400" dirty="0" smtClean="0">
                <a:effectLst>
                  <a:outerShdw blurRad="38100" dist="38100" dir="2700000" algn="tl">
                    <a:srgbClr val="000000">
                      <a:alpha val="43137"/>
                    </a:srgbClr>
                  </a:outerShdw>
                </a:effectLst>
              </a:rPr>
              <a:t>Toe die môresterre saam gejubel en al die </a:t>
            </a:r>
            <a:r>
              <a:rPr lang="nl-NL" sz="2400" b="1" dirty="0" smtClean="0">
                <a:solidFill>
                  <a:srgbClr val="C00000"/>
                </a:solidFill>
                <a:effectLst>
                  <a:outerShdw blurRad="38100" dist="38100" dir="2700000" algn="tl">
                    <a:srgbClr val="000000">
                      <a:alpha val="43137"/>
                    </a:srgbClr>
                  </a:outerShdw>
                </a:effectLst>
              </a:rPr>
              <a:t>seuns van God </a:t>
            </a:r>
            <a:r>
              <a:rPr lang="nl-NL" sz="2400" dirty="0" smtClean="0">
                <a:effectLst>
                  <a:outerShdw blurRad="38100" dist="38100" dir="2700000" algn="tl">
                    <a:srgbClr val="000000">
                      <a:alpha val="43137"/>
                    </a:srgbClr>
                  </a:outerShdw>
                </a:effectLst>
              </a:rPr>
              <a:t>gejuig het? </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4893647"/>
          </a:xfrm>
          <a:prstGeom prst="rect">
            <a:avLst/>
          </a:prstGeom>
          <a:noFill/>
        </p:spPr>
        <p:txBody>
          <a:bodyPr wrap="square" rtlCol="0">
            <a:spAutoFit/>
          </a:bodyPr>
          <a:lstStyle/>
          <a:p>
            <a:r>
              <a:rPr lang="nl-NL" sz="2400" b="1" dirty="0" smtClean="0">
                <a:solidFill>
                  <a:schemeClr val="accent3">
                    <a:lumMod val="50000"/>
                  </a:schemeClr>
                </a:solidFill>
                <a:effectLst>
                  <a:outerShdw blurRad="38100" dist="38100" dir="2700000" algn="tl">
                    <a:srgbClr val="000000">
                      <a:alpha val="43137"/>
                    </a:srgbClr>
                  </a:outerShdw>
                </a:effectLst>
              </a:rPr>
              <a:t>NT: </a:t>
            </a:r>
          </a:p>
          <a:p>
            <a:r>
              <a:rPr lang="nl-NL" sz="2400" b="1" dirty="0" smtClean="0">
                <a:solidFill>
                  <a:srgbClr val="0070C0"/>
                </a:solidFill>
                <a:effectLst>
                  <a:outerShdw blurRad="38100" dist="38100" dir="2700000" algn="tl">
                    <a:srgbClr val="000000">
                      <a:alpha val="43137"/>
                    </a:srgbClr>
                  </a:outerShdw>
                </a:effectLst>
              </a:rPr>
              <a:t>1Pet 3:19  </a:t>
            </a:r>
            <a:r>
              <a:rPr lang="nl-NL" sz="2400" dirty="0" smtClean="0">
                <a:effectLst>
                  <a:outerShdw blurRad="38100" dist="38100" dir="2700000" algn="tl">
                    <a:srgbClr val="000000">
                      <a:alpha val="43137"/>
                    </a:srgbClr>
                  </a:outerShdw>
                </a:effectLst>
              </a:rPr>
              <a:t>in wie Hy ook heengegaan en gepreek het vir die geeste in die gevangenis, </a:t>
            </a:r>
          </a:p>
          <a:p>
            <a:r>
              <a:rPr lang="nl-NL" sz="2400" b="1" dirty="0" smtClean="0">
                <a:solidFill>
                  <a:srgbClr val="0070C0"/>
                </a:solidFill>
                <a:effectLst>
                  <a:outerShdw blurRad="38100" dist="38100" dir="2700000" algn="tl">
                    <a:srgbClr val="000000">
                      <a:alpha val="43137"/>
                    </a:srgbClr>
                  </a:outerShdw>
                </a:effectLst>
              </a:rPr>
              <a:t>1Pet 3:20  </a:t>
            </a:r>
            <a:r>
              <a:rPr lang="nl-NL" sz="2400" dirty="0" smtClean="0">
                <a:effectLst>
                  <a:outerShdw blurRad="38100" dist="38100" dir="2700000" algn="tl">
                    <a:srgbClr val="000000">
                      <a:alpha val="43137"/>
                    </a:srgbClr>
                  </a:outerShdw>
                </a:effectLst>
              </a:rPr>
              <a:t>wat eertyds ongehoorsaam was toe die lankmoedigheid van God een maal gewag het in die dae van Noag, onderwyl die ark gereed gemaak is, waarin weinig, dit is agt, siele deur water heen gered is; </a:t>
            </a:r>
          </a:p>
          <a:p>
            <a:endParaRPr lang="nl-NL" sz="2400" b="1" dirty="0" smtClean="0">
              <a:solidFill>
                <a:srgbClr val="0070C0"/>
              </a:solidFill>
              <a:effectLst>
                <a:outerShdw blurRad="38100" dist="38100" dir="2700000" algn="tl">
                  <a:srgbClr val="000000">
                    <a:alpha val="43137"/>
                  </a:srgbClr>
                </a:outerShdw>
              </a:effectLst>
            </a:endParaRPr>
          </a:p>
          <a:p>
            <a:r>
              <a:rPr lang="nl-NL" sz="2400" b="1" dirty="0" smtClean="0">
                <a:solidFill>
                  <a:srgbClr val="0070C0"/>
                </a:solidFill>
                <a:effectLst>
                  <a:outerShdw blurRad="38100" dist="38100" dir="2700000" algn="tl">
                    <a:srgbClr val="000000">
                      <a:alpha val="43137"/>
                    </a:srgbClr>
                  </a:outerShdw>
                </a:effectLst>
              </a:rPr>
              <a:t>2Pe 2:4  </a:t>
            </a:r>
            <a:r>
              <a:rPr lang="nl-NL" sz="2400" dirty="0" smtClean="0">
                <a:effectLst>
                  <a:outerShdw blurRad="38100" dist="38100" dir="2700000" algn="tl">
                    <a:srgbClr val="000000">
                      <a:alpha val="43137"/>
                    </a:srgbClr>
                  </a:outerShdw>
                </a:effectLst>
              </a:rPr>
              <a:t>Want as God die engele wat gesondig het, nie gespaar het nie, maar hulle in die </a:t>
            </a:r>
            <a:r>
              <a:rPr lang="nl-NL" sz="2400" b="1" dirty="0" smtClean="0">
                <a:solidFill>
                  <a:srgbClr val="C00000"/>
                </a:solidFill>
                <a:effectLst>
                  <a:outerShdw blurRad="38100" dist="38100" dir="2700000" algn="tl">
                    <a:srgbClr val="000000">
                      <a:alpha val="43137"/>
                    </a:srgbClr>
                  </a:outerShdw>
                </a:effectLst>
              </a:rPr>
              <a:t>hel gewerp en aan kettings van duisternis oorgegee het</a:t>
            </a:r>
            <a:r>
              <a:rPr lang="nl-NL" sz="2400" dirty="0" smtClean="0">
                <a:effectLst>
                  <a:outerShdw blurRad="38100" dist="38100" dir="2700000" algn="tl">
                    <a:srgbClr val="000000">
                      <a:alpha val="43137"/>
                    </a:srgbClr>
                  </a:outerShdw>
                </a:effectLst>
              </a:rPr>
              <a:t>, om vir die oordeel in bewaring gehou te word; </a:t>
            </a:r>
          </a:p>
          <a:p>
            <a:r>
              <a:rPr lang="nl-NL" sz="2400" b="1" dirty="0" smtClean="0">
                <a:solidFill>
                  <a:srgbClr val="0070C0"/>
                </a:solidFill>
                <a:effectLst>
                  <a:outerShdw blurRad="38100" dist="38100" dir="2700000" algn="tl">
                    <a:srgbClr val="000000">
                      <a:alpha val="43137"/>
                    </a:srgbClr>
                  </a:outerShdw>
                </a:effectLst>
              </a:rPr>
              <a:t>2Pe 2:5  </a:t>
            </a:r>
            <a:r>
              <a:rPr lang="nl-NL" sz="2400" dirty="0" smtClean="0">
                <a:effectLst>
                  <a:outerShdw blurRad="38100" dist="38100" dir="2700000" algn="tl">
                    <a:srgbClr val="000000">
                      <a:alpha val="43137"/>
                    </a:srgbClr>
                  </a:outerShdw>
                </a:effectLst>
              </a:rPr>
              <a:t>en die ou wêreld nie gespaar het nie, maar Noag, die prediker van geregtigheid, met sewe ander bewaar het toe Hy die sondvloed oor die wêreld van goddelose mense gebring het; </a:t>
            </a: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908720"/>
            <a:ext cx="8928992" cy="5632311"/>
          </a:xfrm>
          <a:prstGeom prst="rect">
            <a:avLst/>
          </a:prstGeom>
          <a:noFill/>
        </p:spPr>
        <p:txBody>
          <a:bodyPr wrap="square" rtlCol="0">
            <a:spAutoFit/>
          </a:bodyPr>
          <a:lstStyle/>
          <a:p>
            <a:r>
              <a:rPr lang="nl-NL" sz="2400" b="1" dirty="0" smtClean="0">
                <a:solidFill>
                  <a:schemeClr val="accent3">
                    <a:lumMod val="50000"/>
                  </a:schemeClr>
                </a:solidFill>
                <a:effectLst>
                  <a:outerShdw blurRad="38100" dist="38100" dir="2700000" algn="tl">
                    <a:srgbClr val="000000">
                      <a:alpha val="43137"/>
                    </a:srgbClr>
                  </a:outerShdw>
                </a:effectLst>
              </a:rPr>
              <a:t>NT: </a:t>
            </a:r>
          </a:p>
          <a:p>
            <a:r>
              <a:rPr lang="nl-NL" sz="2400" b="1" dirty="0" smtClean="0">
                <a:solidFill>
                  <a:srgbClr val="0070C0"/>
                </a:solidFill>
                <a:effectLst>
                  <a:outerShdw blurRad="38100" dist="38100" dir="2700000" algn="tl">
                    <a:srgbClr val="000000">
                      <a:alpha val="43137"/>
                    </a:srgbClr>
                  </a:outerShdw>
                </a:effectLst>
              </a:rPr>
              <a:t>Jud 1:6  </a:t>
            </a:r>
            <a:r>
              <a:rPr lang="nl-NL" sz="2400" dirty="0" smtClean="0">
                <a:effectLst>
                  <a:outerShdw blurRad="38100" dist="38100" dir="2700000" algn="tl">
                    <a:srgbClr val="000000">
                      <a:alpha val="43137"/>
                    </a:srgbClr>
                  </a:outerShdw>
                </a:effectLst>
              </a:rPr>
              <a:t>En die engele wat hul </a:t>
            </a:r>
            <a:r>
              <a:rPr lang="nl-NL" sz="2400" b="1" dirty="0" smtClean="0">
                <a:solidFill>
                  <a:srgbClr val="C00000"/>
                </a:solidFill>
                <a:effectLst>
                  <a:outerShdw blurRad="38100" dist="38100" dir="2700000" algn="tl">
                    <a:srgbClr val="000000">
                      <a:alpha val="43137"/>
                    </a:srgbClr>
                  </a:outerShdw>
                </a:effectLst>
              </a:rPr>
              <a:t>eie beginsel nie bewaar het nie, </a:t>
            </a:r>
            <a:r>
              <a:rPr lang="nl-NL" sz="2400" dirty="0" smtClean="0">
                <a:effectLst>
                  <a:outerShdw blurRad="38100" dist="38100" dir="2700000" algn="tl">
                    <a:srgbClr val="000000">
                      <a:alpha val="43137"/>
                    </a:srgbClr>
                  </a:outerShdw>
                </a:effectLst>
              </a:rPr>
              <a:t>maar hul eie woning verlaat het, het Hy vir die oordeel van die groot dag </a:t>
            </a:r>
            <a:r>
              <a:rPr lang="nl-NL" sz="2400" b="1" dirty="0" smtClean="0">
                <a:solidFill>
                  <a:srgbClr val="C00000"/>
                </a:solidFill>
                <a:effectLst>
                  <a:outerShdw blurRad="38100" dist="38100" dir="2700000" algn="tl">
                    <a:srgbClr val="000000">
                      <a:alpha val="43137"/>
                    </a:srgbClr>
                  </a:outerShdw>
                </a:effectLst>
              </a:rPr>
              <a:t>met ewige boeie onder die duisternis </a:t>
            </a:r>
            <a:r>
              <a:rPr lang="nl-NL" sz="2400" dirty="0" smtClean="0">
                <a:effectLst>
                  <a:outerShdw blurRad="38100" dist="38100" dir="2700000" algn="tl">
                    <a:srgbClr val="000000">
                      <a:alpha val="43137"/>
                    </a:srgbClr>
                  </a:outerShdw>
                </a:effectLst>
              </a:rPr>
              <a:t>bewaar; </a:t>
            </a:r>
          </a:p>
          <a:p>
            <a:r>
              <a:rPr lang="nl-NL" sz="2400" b="1" dirty="0" smtClean="0">
                <a:solidFill>
                  <a:srgbClr val="0070C0"/>
                </a:solidFill>
                <a:effectLst>
                  <a:outerShdw blurRad="38100" dist="38100" dir="2700000" algn="tl">
                    <a:srgbClr val="000000">
                      <a:alpha val="43137"/>
                    </a:srgbClr>
                  </a:outerShdw>
                </a:effectLst>
              </a:rPr>
              <a:t>Jud 1:7  </a:t>
            </a:r>
            <a:r>
              <a:rPr lang="nl-NL" sz="2400" dirty="0" smtClean="0">
                <a:effectLst>
                  <a:outerShdw blurRad="38100" dist="38100" dir="2700000" algn="tl">
                    <a:srgbClr val="000000">
                      <a:alpha val="43137"/>
                    </a:srgbClr>
                  </a:outerShdw>
                </a:effectLst>
              </a:rPr>
              <a:t>soos Sodom en Gomorra en die stede rondom hulle, wat op dieselfde manier as hierdie mense gehoereer en agter vreemde vlees aangeloop het, as ‘n voorbeeld gestel is, terwyl hulle die straf van die ewige vuur ondergaan.</a:t>
            </a:r>
          </a:p>
          <a:p>
            <a:endParaRPr lang="nl-NL" sz="2400" dirty="0" smtClean="0">
              <a:effectLst>
                <a:outerShdw blurRad="38100" dist="38100" dir="2700000" algn="tl">
                  <a:srgbClr val="000000">
                    <a:alpha val="43137"/>
                  </a:srgbClr>
                </a:outerShdw>
              </a:effectLst>
            </a:endParaRPr>
          </a:p>
          <a:p>
            <a:endParaRPr lang="nl-NL" sz="2400" dirty="0" smtClean="0">
              <a:effectLst>
                <a:outerShdw blurRad="38100" dist="38100" dir="2700000" algn="tl">
                  <a:srgbClr val="000000">
                    <a:alpha val="43137"/>
                  </a:srgbClr>
                </a:outerShdw>
              </a:effectLst>
            </a:endParaRPr>
          </a:p>
          <a:p>
            <a:endParaRPr lang="nl-NL" sz="2400" dirty="0" smtClean="0">
              <a:effectLst>
                <a:outerShdw blurRad="38100" dist="38100" dir="2700000" algn="tl">
                  <a:srgbClr val="000000">
                    <a:alpha val="43137"/>
                  </a:srgbClr>
                </a:outerShdw>
              </a:effectLst>
            </a:endParaRPr>
          </a:p>
          <a:p>
            <a:r>
              <a:rPr lang="en-ZA" sz="2400" dirty="0" smtClean="0">
                <a:effectLst>
                  <a:outerShdw blurRad="38100" dist="38100" dir="2700000" algn="tl">
                    <a:srgbClr val="000000">
                      <a:alpha val="43137"/>
                    </a:srgbClr>
                  </a:outerShdw>
                </a:effectLst>
              </a:rPr>
              <a:t/>
            </a:r>
            <a:br>
              <a:rPr lang="en-ZA" sz="2400" dirty="0" smtClean="0">
                <a:effectLst>
                  <a:outerShdw blurRad="38100" dist="38100" dir="2700000" algn="tl">
                    <a:srgbClr val="000000">
                      <a:alpha val="43137"/>
                    </a:srgbClr>
                  </a:outerShdw>
                </a:effectLst>
              </a:rPr>
            </a:br>
            <a:r>
              <a:rPr lang="en-ZA" sz="2400" dirty="0" smtClean="0">
                <a:effectLst>
                  <a:outerShdw blurRad="38100" dist="38100" dir="2700000" algn="tl">
                    <a:srgbClr val="000000">
                      <a:alpha val="43137"/>
                    </a:srgbClr>
                  </a:outerShdw>
                </a:effectLst>
              </a:rPr>
              <a:t/>
            </a:r>
            <a:br>
              <a:rPr lang="en-ZA" sz="2400" dirty="0" smtClean="0">
                <a:effectLst>
                  <a:outerShdw blurRad="38100" dist="38100" dir="2700000" algn="tl">
                    <a:srgbClr val="000000">
                      <a:alpha val="43137"/>
                    </a:srgbClr>
                  </a:outerShdw>
                </a:effectLst>
              </a:rPr>
            </a:br>
            <a:endParaRPr lang="nl-NL" sz="2400" dirty="0">
              <a:effectLst>
                <a:outerShdw blurRad="38100" dist="38100" dir="2700000" algn="tl">
                  <a:srgbClr val="000000">
                    <a:alpha val="43137"/>
                  </a:srgbClr>
                </a:outerShdw>
              </a:effectLst>
            </a:endParaRPr>
          </a:p>
          <a:p>
            <a:endParaRPr lang="nl-NL"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764704"/>
            <a:ext cx="8928992" cy="6124754"/>
          </a:xfrm>
          <a:prstGeom prst="rect">
            <a:avLst/>
          </a:prstGeom>
          <a:noFill/>
        </p:spPr>
        <p:txBody>
          <a:bodyPr wrap="square" rtlCol="0">
            <a:spAutoFit/>
          </a:bodyPr>
          <a:lstStyle/>
          <a:p>
            <a:r>
              <a:rPr lang="en-ZA" sz="2400" b="1" dirty="0" smtClean="0">
                <a:solidFill>
                  <a:schemeClr val="accent3">
                    <a:lumMod val="50000"/>
                  </a:schemeClr>
                </a:solidFill>
                <a:effectLst>
                  <a:outerShdw blurRad="38100" dist="38100" dir="2700000" algn="tl">
                    <a:srgbClr val="000000">
                      <a:alpha val="43137"/>
                    </a:srgbClr>
                  </a:outerShdw>
                </a:effectLst>
              </a:rPr>
              <a:t>H5303</a:t>
            </a:r>
          </a:p>
          <a:p>
            <a:r>
              <a:rPr lang="he-IL" sz="4000" dirty="0" smtClean="0">
                <a:solidFill>
                  <a:srgbClr val="0000FF"/>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נפל    נפיל</a:t>
            </a:r>
            <a:endParaRPr lang="en-ZA" sz="4000" dirty="0" smtClean="0">
              <a:solidFill>
                <a:srgbClr val="0000FF"/>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endParaRPr>
          </a:p>
          <a:p>
            <a:r>
              <a:rPr lang="en-ZA" sz="2400" dirty="0" err="1" smtClean="0">
                <a:solidFill>
                  <a:srgbClr val="0070C0"/>
                </a:solidFill>
                <a:effectLst>
                  <a:outerShdw blurRad="38100" dist="38100" dir="2700000" algn="tl">
                    <a:srgbClr val="000000">
                      <a:alpha val="43137"/>
                    </a:srgbClr>
                  </a:outerShdw>
                </a:effectLst>
              </a:rPr>
              <a:t>n</a:t>
            </a:r>
            <a:r>
              <a:rPr lang="en-ZA" sz="2400" baseline="30000" dirty="0" err="1" smtClean="0">
                <a:solidFill>
                  <a:srgbClr val="0070C0"/>
                </a:solidFill>
                <a:effectLst>
                  <a:outerShdw blurRad="38100" dist="38100" dir="2700000" algn="tl">
                    <a:srgbClr val="000000">
                      <a:alpha val="43137"/>
                    </a:srgbClr>
                  </a:outerShdw>
                </a:effectLst>
              </a:rPr>
              <a:t>e</a:t>
            </a:r>
            <a:r>
              <a:rPr lang="en-ZA" sz="2400" dirty="0" err="1" smtClean="0">
                <a:solidFill>
                  <a:srgbClr val="0070C0"/>
                </a:solidFill>
                <a:effectLst>
                  <a:outerShdw blurRad="38100" dist="38100" dir="2700000" algn="tl">
                    <a:srgbClr val="000000">
                      <a:alpha val="43137"/>
                    </a:srgbClr>
                  </a:outerShdw>
                </a:effectLst>
              </a:rPr>
              <a:t>phı̂yl</a:t>
            </a:r>
            <a:r>
              <a:rPr lang="en-ZA" sz="2400" dirty="0" smtClean="0">
                <a:solidFill>
                  <a:srgbClr val="0070C0"/>
                </a:solidFill>
                <a:effectLst>
                  <a:outerShdw blurRad="38100" dist="38100" dir="2700000" algn="tl">
                    <a:srgbClr val="000000">
                      <a:alpha val="43137"/>
                    </a:srgbClr>
                  </a:outerShdw>
                </a:effectLst>
              </a:rPr>
              <a:t>  </a:t>
            </a:r>
            <a:r>
              <a:rPr lang="en-ZA" sz="2400" dirty="0" err="1" smtClean="0">
                <a:solidFill>
                  <a:srgbClr val="0070C0"/>
                </a:solidFill>
                <a:effectLst>
                  <a:outerShdw blurRad="38100" dist="38100" dir="2700000" algn="tl">
                    <a:srgbClr val="000000">
                      <a:alpha val="43137"/>
                    </a:srgbClr>
                  </a:outerShdw>
                </a:effectLst>
              </a:rPr>
              <a:t>n</a:t>
            </a:r>
            <a:r>
              <a:rPr lang="en-ZA" sz="2400" baseline="30000" dirty="0" err="1" smtClean="0">
                <a:solidFill>
                  <a:srgbClr val="0070C0"/>
                </a:solidFill>
                <a:effectLst>
                  <a:outerShdw blurRad="38100" dist="38100" dir="2700000" algn="tl">
                    <a:srgbClr val="000000">
                      <a:alpha val="43137"/>
                    </a:srgbClr>
                  </a:outerShdw>
                </a:effectLst>
              </a:rPr>
              <a:t>e</a:t>
            </a:r>
            <a:r>
              <a:rPr lang="en-ZA" sz="2400" dirty="0" err="1" smtClean="0">
                <a:solidFill>
                  <a:srgbClr val="0070C0"/>
                </a:solidFill>
                <a:effectLst>
                  <a:outerShdw blurRad="38100" dist="38100" dir="2700000" algn="tl">
                    <a:srgbClr val="000000">
                      <a:alpha val="43137"/>
                    </a:srgbClr>
                  </a:outerShdw>
                </a:effectLst>
              </a:rPr>
              <a:t>phil</a:t>
            </a:r>
            <a:endParaRPr lang="en-ZA" sz="2400" dirty="0" smtClean="0">
              <a:solidFill>
                <a:srgbClr val="0070C0"/>
              </a:solidFill>
              <a:effectLst>
                <a:outerShdw blurRad="38100" dist="38100" dir="2700000" algn="tl">
                  <a:srgbClr val="000000">
                    <a:alpha val="43137"/>
                  </a:srgbClr>
                </a:outerShdw>
              </a:effectLst>
            </a:endParaRPr>
          </a:p>
          <a:p>
            <a:r>
              <a:rPr lang="en-ZA" sz="2400" i="1" dirty="0" err="1" smtClean="0">
                <a:solidFill>
                  <a:schemeClr val="accent3">
                    <a:lumMod val="50000"/>
                  </a:schemeClr>
                </a:solidFill>
                <a:effectLst>
                  <a:outerShdw blurRad="38100" dist="38100" dir="2700000" algn="tl">
                    <a:srgbClr val="000000">
                      <a:alpha val="43137"/>
                    </a:srgbClr>
                  </a:outerShdw>
                </a:effectLst>
              </a:rPr>
              <a:t>nef</a:t>
            </a:r>
            <a:r>
              <a:rPr lang="en-ZA" sz="2400" i="1" dirty="0" smtClean="0">
                <a:solidFill>
                  <a:schemeClr val="accent3">
                    <a:lumMod val="50000"/>
                  </a:schemeClr>
                </a:solidFill>
                <a:effectLst>
                  <a:outerShdw blurRad="38100" dist="38100" dir="2700000" algn="tl">
                    <a:srgbClr val="000000">
                      <a:alpha val="43137"/>
                    </a:srgbClr>
                  </a:outerShdw>
                </a:effectLst>
              </a:rPr>
              <a:t>-eel', </a:t>
            </a:r>
            <a:r>
              <a:rPr lang="en-ZA" sz="2400" i="1" dirty="0" err="1" smtClean="0">
                <a:solidFill>
                  <a:schemeClr val="accent3">
                    <a:lumMod val="50000"/>
                  </a:schemeClr>
                </a:solidFill>
                <a:effectLst>
                  <a:outerShdw blurRad="38100" dist="38100" dir="2700000" algn="tl">
                    <a:srgbClr val="000000">
                      <a:alpha val="43137"/>
                    </a:srgbClr>
                  </a:outerShdw>
                </a:effectLst>
              </a:rPr>
              <a:t>nef</a:t>
            </a:r>
            <a:r>
              <a:rPr lang="en-ZA" sz="2400" i="1" dirty="0" smtClean="0">
                <a:solidFill>
                  <a:schemeClr val="accent3">
                    <a:lumMod val="50000"/>
                  </a:schemeClr>
                </a:solidFill>
                <a:effectLst>
                  <a:outerShdw blurRad="38100" dist="38100" dir="2700000" algn="tl">
                    <a:srgbClr val="000000">
                      <a:alpha val="43137"/>
                    </a:srgbClr>
                  </a:outerShdw>
                </a:effectLst>
              </a:rPr>
              <a:t>-eel'</a:t>
            </a:r>
          </a:p>
          <a:p>
            <a:r>
              <a:rPr lang="en-ZA" sz="2400" dirty="0" smtClean="0">
                <a:effectLst>
                  <a:outerShdw blurRad="38100" dist="38100" dir="2700000" algn="tl">
                    <a:srgbClr val="000000">
                      <a:alpha val="43137"/>
                    </a:srgbClr>
                  </a:outerShdw>
                </a:effectLst>
              </a:rPr>
              <a:t>From </a:t>
            </a:r>
            <a:r>
              <a:rPr lang="en-ZA" sz="2400" b="1" dirty="0" smtClean="0">
                <a:solidFill>
                  <a:schemeClr val="accent3">
                    <a:lumMod val="50000"/>
                  </a:schemeClr>
                </a:solidFill>
                <a:effectLst>
                  <a:outerShdw blurRad="38100" dist="38100" dir="2700000" algn="tl">
                    <a:srgbClr val="000000">
                      <a:alpha val="43137"/>
                    </a:srgbClr>
                  </a:outerShdw>
                </a:effectLst>
              </a:rPr>
              <a:t>H5307; </a:t>
            </a:r>
            <a:r>
              <a:rPr lang="en-ZA" sz="2400" dirty="0" smtClean="0">
                <a:effectLst>
                  <a:outerShdw blurRad="38100" dist="38100" dir="2700000" algn="tl">
                    <a:srgbClr val="000000">
                      <a:alpha val="43137"/>
                    </a:srgbClr>
                  </a:outerShdw>
                </a:effectLst>
              </a:rPr>
              <a:t>properly, a </a:t>
            </a:r>
            <a:r>
              <a:rPr lang="en-ZA" sz="2400" i="1" dirty="0" smtClean="0">
                <a:effectLst>
                  <a:outerShdw blurRad="38100" dist="38100" dir="2700000" algn="tl">
                    <a:srgbClr val="000000">
                      <a:alpha val="43137"/>
                    </a:srgbClr>
                  </a:outerShdw>
                </a:effectLst>
              </a:rPr>
              <a:t>feller, that is, a bully or tyrant: - </a:t>
            </a:r>
            <a:r>
              <a:rPr lang="en-ZA" sz="2400" b="1" i="1" dirty="0" smtClean="0">
                <a:solidFill>
                  <a:srgbClr val="C00000"/>
                </a:solidFill>
                <a:effectLst>
                  <a:outerShdw blurRad="38100" dist="38100" dir="2700000" algn="tl">
                    <a:srgbClr val="000000">
                      <a:alpha val="43137"/>
                    </a:srgbClr>
                  </a:outerShdw>
                </a:effectLst>
              </a:rPr>
              <a:t>giant.</a:t>
            </a:r>
            <a:endParaRPr lang="nl-NL" sz="2400" b="1" dirty="0" smtClean="0">
              <a:solidFill>
                <a:srgbClr val="C00000"/>
              </a:solidFill>
              <a:effectLst>
                <a:outerShdw blurRad="38100" dist="38100" dir="2700000" algn="tl">
                  <a:srgbClr val="000000">
                    <a:alpha val="43137"/>
                  </a:srgbClr>
                </a:outerShdw>
              </a:effectLst>
            </a:endParaRPr>
          </a:p>
          <a:p>
            <a:endParaRPr lang="nl-NL" sz="2400" dirty="0" smtClean="0">
              <a:effectLst>
                <a:outerShdw blurRad="38100" dist="38100" dir="2700000" algn="tl">
                  <a:srgbClr val="000000">
                    <a:alpha val="43137"/>
                  </a:srgbClr>
                </a:outerShdw>
              </a:effectLst>
            </a:endParaRPr>
          </a:p>
          <a:p>
            <a:r>
              <a:rPr lang="en-ZA" sz="2400" b="1" dirty="0" smtClean="0">
                <a:solidFill>
                  <a:schemeClr val="accent3">
                    <a:lumMod val="50000"/>
                  </a:schemeClr>
                </a:solidFill>
                <a:effectLst>
                  <a:outerShdw blurRad="38100" dist="38100" dir="2700000" algn="tl">
                    <a:srgbClr val="000000">
                      <a:alpha val="43137"/>
                    </a:srgbClr>
                  </a:outerShdw>
                </a:effectLst>
              </a:rPr>
              <a:t>H5307</a:t>
            </a:r>
          </a:p>
          <a:p>
            <a:r>
              <a:rPr lang="he-IL" sz="4000" dirty="0" smtClean="0">
                <a:solidFill>
                  <a:srgbClr val="0000FF"/>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rPr>
              <a:t>נפל</a:t>
            </a:r>
            <a:endParaRPr lang="en-ZA" sz="4000" dirty="0" smtClean="0">
              <a:solidFill>
                <a:srgbClr val="0000FF"/>
              </a:solidFill>
              <a:effectLst>
                <a:outerShdw blurRad="38100" dist="38100" dir="2700000" algn="tl">
                  <a:srgbClr val="000000">
                    <a:alpha val="43137"/>
                  </a:srgbClr>
                </a:outerShdw>
              </a:effectLst>
              <a:latin typeface="TITUS Cyberbit Basic" pitchFamily="18" charset="0"/>
              <a:ea typeface="TITUS Cyberbit Basic" pitchFamily="18" charset="0"/>
              <a:cs typeface="TITUS Cyberbit Basic" pitchFamily="18" charset="0"/>
            </a:endParaRPr>
          </a:p>
          <a:p>
            <a:r>
              <a:rPr lang="en-ZA" sz="2400" dirty="0" err="1" smtClean="0">
                <a:solidFill>
                  <a:srgbClr val="0070C0"/>
                </a:solidFill>
                <a:effectLst>
                  <a:outerShdw blurRad="38100" dist="38100" dir="2700000" algn="tl">
                    <a:srgbClr val="000000">
                      <a:alpha val="43137"/>
                    </a:srgbClr>
                  </a:outerShdw>
                </a:effectLst>
              </a:rPr>
              <a:t>nâphal</a:t>
            </a:r>
            <a:endParaRPr lang="en-ZA" sz="2400" dirty="0" smtClean="0">
              <a:solidFill>
                <a:srgbClr val="0070C0"/>
              </a:solidFill>
              <a:effectLst>
                <a:outerShdw blurRad="38100" dist="38100" dir="2700000" algn="tl">
                  <a:srgbClr val="000000">
                    <a:alpha val="43137"/>
                  </a:srgbClr>
                </a:outerShdw>
              </a:effectLst>
            </a:endParaRPr>
          </a:p>
          <a:p>
            <a:r>
              <a:rPr lang="en-ZA" sz="2400" i="1" dirty="0" err="1" smtClean="0">
                <a:solidFill>
                  <a:schemeClr val="accent3">
                    <a:lumMod val="50000"/>
                  </a:schemeClr>
                </a:solidFill>
                <a:effectLst>
                  <a:outerShdw blurRad="38100" dist="38100" dir="2700000" algn="tl">
                    <a:srgbClr val="000000">
                      <a:alpha val="43137"/>
                    </a:srgbClr>
                  </a:outerShdw>
                </a:effectLst>
              </a:rPr>
              <a:t>naw-fal</a:t>
            </a:r>
            <a:r>
              <a:rPr lang="en-ZA" sz="2400" i="1" dirty="0" smtClean="0">
                <a:solidFill>
                  <a:schemeClr val="accent3">
                    <a:lumMod val="50000"/>
                  </a:schemeClr>
                </a:solidFill>
                <a:effectLst>
                  <a:outerShdw blurRad="38100" dist="38100" dir="2700000" algn="tl">
                    <a:srgbClr val="000000">
                      <a:alpha val="43137"/>
                    </a:srgbClr>
                  </a:outerShdw>
                </a:effectLst>
              </a:rPr>
              <a:t>'</a:t>
            </a:r>
          </a:p>
          <a:p>
            <a:r>
              <a:rPr lang="en-ZA" sz="2400" dirty="0" smtClean="0">
                <a:effectLst>
                  <a:outerShdw blurRad="38100" dist="38100" dir="2700000" algn="tl">
                    <a:srgbClr val="000000">
                      <a:alpha val="43137"/>
                    </a:srgbClr>
                  </a:outerShdw>
                </a:effectLst>
              </a:rPr>
              <a:t>A primitive root; </a:t>
            </a:r>
            <a:r>
              <a:rPr lang="en-ZA" sz="2400" b="1" i="1" u="sng" dirty="0" smtClean="0">
                <a:solidFill>
                  <a:srgbClr val="C00000"/>
                </a:solidFill>
                <a:effectLst>
                  <a:outerShdw blurRad="38100" dist="38100" dir="2700000" algn="tl">
                    <a:srgbClr val="000000">
                      <a:alpha val="43137"/>
                    </a:srgbClr>
                  </a:outerShdw>
                </a:effectLst>
              </a:rPr>
              <a:t>to fall, </a:t>
            </a:r>
            <a:r>
              <a:rPr lang="en-ZA" sz="2400" i="1" dirty="0" smtClean="0">
                <a:effectLst>
                  <a:outerShdw blurRad="38100" dist="38100" dir="2700000" algn="tl">
                    <a:srgbClr val="000000">
                      <a:alpha val="43137"/>
                    </a:srgbClr>
                  </a:outerShdw>
                </a:effectLst>
              </a:rPr>
              <a:t>in a great variety of applications (intransitively or causatively, literally or figuratively): - cast (down, self, [lots], out), cease, die, divide (by lot), (let) fail, fall (away, down, -en, -</a:t>
            </a:r>
            <a:r>
              <a:rPr lang="en-ZA" sz="2400" i="1" dirty="0" err="1" smtClean="0">
                <a:effectLst>
                  <a:outerShdw blurRad="38100" dist="38100" dir="2700000" algn="tl">
                    <a:srgbClr val="000000">
                      <a:alpha val="43137"/>
                    </a:srgbClr>
                  </a:outerShdw>
                </a:effectLst>
              </a:rPr>
              <a:t>ing</a:t>
            </a:r>
            <a:r>
              <a:rPr lang="en-ZA" sz="2400" i="1" dirty="0" smtClean="0">
                <a:effectLst>
                  <a:outerShdw blurRad="38100" dist="38100" dir="2700000" algn="tl">
                    <a:srgbClr val="000000">
                      <a:alpha val="43137"/>
                    </a:srgbClr>
                  </a:outerShdw>
                </a:effectLst>
              </a:rPr>
              <a:t>), fell (-</a:t>
            </a:r>
            <a:r>
              <a:rPr lang="en-ZA" sz="2400" i="1" dirty="0" err="1" smtClean="0">
                <a:effectLst>
                  <a:outerShdw blurRad="38100" dist="38100" dir="2700000" algn="tl">
                    <a:srgbClr val="000000">
                      <a:alpha val="43137"/>
                    </a:srgbClr>
                  </a:outerShdw>
                </a:effectLst>
              </a:rPr>
              <a:t>ing</a:t>
            </a:r>
            <a:r>
              <a:rPr lang="en-ZA" sz="2400" i="1" dirty="0" smtClean="0">
                <a:effectLst>
                  <a:outerShdw blurRad="38100" dist="38100" dir="2700000" algn="tl">
                    <a:srgbClr val="000000">
                      <a:alpha val="43137"/>
                    </a:srgbClr>
                  </a:outerShdw>
                </a:effectLst>
              </a:rPr>
              <a:t>), fugitive, lost, lying, overthrow, overwhelm, perish, present (-</a:t>
            </a:r>
            <a:r>
              <a:rPr lang="en-ZA" sz="2400" i="1" dirty="0" err="1" smtClean="0">
                <a:effectLst>
                  <a:outerShdw blurRad="38100" dist="38100" dir="2700000" algn="tl">
                    <a:srgbClr val="000000">
                      <a:alpha val="43137"/>
                    </a:srgbClr>
                  </a:outerShdw>
                </a:effectLst>
              </a:rPr>
              <a:t>ed</a:t>
            </a:r>
            <a:r>
              <a:rPr lang="en-ZA" sz="2400" i="1" dirty="0" smtClean="0">
                <a:effectLst>
                  <a:outerShdw blurRad="38100" dist="38100" dir="2700000" algn="tl">
                    <a:srgbClr val="000000">
                      <a:alpha val="43137"/>
                    </a:srgbClr>
                  </a:outerShdw>
                </a:effectLst>
              </a:rPr>
              <a:t>, -</a:t>
            </a:r>
            <a:r>
              <a:rPr lang="en-ZA" sz="2400" i="1" dirty="0" err="1" smtClean="0">
                <a:effectLst>
                  <a:outerShdw blurRad="38100" dist="38100" dir="2700000" algn="tl">
                    <a:srgbClr val="000000">
                      <a:alpha val="43137"/>
                    </a:srgbClr>
                  </a:outerShdw>
                </a:effectLst>
              </a:rPr>
              <a:t>ing</a:t>
            </a:r>
            <a:r>
              <a:rPr lang="en-ZA" sz="2400" i="1" dirty="0" smtClean="0">
                <a:effectLst>
                  <a:outerShdw blurRad="38100" dist="38100" dir="2700000" algn="tl">
                    <a:srgbClr val="000000">
                      <a:alpha val="43137"/>
                    </a:srgbClr>
                  </a:outerShdw>
                </a:effectLst>
              </a:rPr>
              <a:t>), (make to) rot, slay, smite out, X surely, throw down.</a:t>
            </a:r>
            <a:endParaRPr lang="nl-NL" sz="2400" dirty="0" smtClean="0">
              <a:effectLst>
                <a:outerShdw blurRad="38100" dist="38100" dir="2700000" algn="tl">
                  <a:srgbClr val="000000">
                    <a:alpha val="43137"/>
                  </a:srgbClr>
                </a:outerShdw>
              </a:effectLst>
            </a:endParaRPr>
          </a:p>
        </p:txBody>
      </p:sp>
      <p:sp>
        <p:nvSpPr>
          <p:cNvPr id="3" name="TextBox 2"/>
          <p:cNvSpPr txBox="1"/>
          <p:nvPr/>
        </p:nvSpPr>
        <p:spPr>
          <a:xfrm>
            <a:off x="-36512" y="-27384"/>
            <a:ext cx="3132589" cy="707886"/>
          </a:xfrm>
          <a:prstGeom prst="rect">
            <a:avLst/>
          </a:prstGeom>
          <a:noFill/>
        </p:spPr>
        <p:txBody>
          <a:bodyPr wrap="none" rtlCol="0">
            <a:spAutoFit/>
          </a:bodyPr>
          <a:lstStyle/>
          <a:p>
            <a:r>
              <a:rPr lang="en-ZA" sz="4000" b="1" dirty="0" smtClean="0">
                <a:solidFill>
                  <a:schemeClr val="accent2">
                    <a:lumMod val="50000"/>
                  </a:schemeClr>
                </a:solidFill>
                <a:effectLst>
                  <a:outerShdw blurRad="38100" dist="38100" dir="2700000" algn="tl">
                    <a:srgbClr val="000000">
                      <a:alpha val="43137"/>
                    </a:srgbClr>
                  </a:outerShdw>
                </a:effectLst>
              </a:rPr>
              <a:t>DIE </a:t>
            </a:r>
            <a:r>
              <a:rPr lang="en-ZA" sz="4000" b="1" dirty="0" err="1" smtClean="0">
                <a:solidFill>
                  <a:schemeClr val="accent2">
                    <a:lumMod val="50000"/>
                  </a:schemeClr>
                </a:solidFill>
                <a:effectLst>
                  <a:outerShdw blurRad="38100" dist="38100" dir="2700000" algn="tl">
                    <a:srgbClr val="000000">
                      <a:alpha val="43137"/>
                    </a:srgbClr>
                  </a:outerShdw>
                </a:effectLst>
              </a:rPr>
              <a:t>NEPHILIM</a:t>
            </a:r>
            <a:endParaRPr lang="en-ZA" sz="4000" b="1" dirty="0">
              <a:solidFill>
                <a:schemeClr val="accent2">
                  <a:lumMod val="50000"/>
                </a:schemeClr>
              </a:solidFill>
            </a:endParaRPr>
          </a:p>
        </p:txBody>
      </p:sp>
      <p:sp>
        <p:nvSpPr>
          <p:cNvPr id="4" name="Rectangle 3"/>
          <p:cNvSpPr/>
          <p:nvPr/>
        </p:nvSpPr>
        <p:spPr>
          <a:xfrm>
            <a:off x="72008" y="620688"/>
            <a:ext cx="3203848" cy="45719"/>
          </a:xfrm>
          <a:prstGeom prst="rect">
            <a:avLst/>
          </a:prstGeom>
          <a:solidFill>
            <a:srgbClr val="663300"/>
          </a:solidFill>
          <a:ln>
            <a:solidFill>
              <a:schemeClr val="accent6">
                <a:lumMod val="50000"/>
              </a:schemeClr>
            </a:solidFill>
          </a:ln>
          <a:scene3d>
            <a:camera prst="orthographicFront"/>
            <a:lightRig rig="threePt" dir="t"/>
          </a:scene3d>
          <a:sp3d>
            <a:bevelT w="2286000" h="2286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3347864" y="184572"/>
            <a:ext cx="5508103" cy="2308324"/>
          </a:xfrm>
          <a:prstGeom prst="rect">
            <a:avLst/>
          </a:prstGeom>
          <a:solidFill>
            <a:srgbClr val="CC9900"/>
          </a:solid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rPr>
              <a:t>Gén</a:t>
            </a:r>
            <a:r>
              <a:rPr lang="en-ZA" sz="2400" b="1" dirty="0" smtClean="0">
                <a:solidFill>
                  <a:srgbClr val="0070C0"/>
                </a:solidFill>
                <a:effectLst>
                  <a:outerShdw blurRad="38100" dist="38100" dir="2700000" algn="tl">
                    <a:srgbClr val="000000">
                      <a:alpha val="43137"/>
                    </a:srgbClr>
                  </a:outerShdw>
                </a:effectLst>
              </a:rPr>
              <a:t> 6:4  </a:t>
            </a:r>
            <a:r>
              <a:rPr lang="en-ZA" sz="2400" dirty="0" smtClean="0">
                <a:effectLst>
                  <a:outerShdw blurRad="38100" dist="38100" dir="2700000" algn="tl">
                    <a:srgbClr val="000000">
                      <a:alpha val="43137"/>
                    </a:srgbClr>
                  </a:outerShdw>
                </a:effectLst>
              </a:rPr>
              <a:t>The </a:t>
            </a:r>
            <a:r>
              <a:rPr lang="en-ZA" sz="2400" dirty="0" err="1" smtClean="0">
                <a:effectLst>
                  <a:outerShdw blurRad="38100" dist="38100" dir="2700000" algn="tl">
                    <a:srgbClr val="000000">
                      <a:alpha val="43137"/>
                    </a:srgbClr>
                  </a:outerShdw>
                </a:effectLst>
              </a:rPr>
              <a:t>Nephilim</a:t>
            </a:r>
            <a:r>
              <a:rPr lang="en-ZA" sz="2400" dirty="0" smtClean="0">
                <a:effectLst>
                  <a:outerShdw blurRad="38100" dist="38100" dir="2700000" algn="tl">
                    <a:srgbClr val="000000">
                      <a:alpha val="43137"/>
                    </a:srgbClr>
                  </a:outerShdw>
                </a:effectLst>
              </a:rPr>
              <a:t> were on the earth in those days, and also afterward, when the sons of God came in to the daughters of man and they bore children to them. These were the mighty men who were of old, the men of renown.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2292</Words>
  <Application>Microsoft Office PowerPoint</Application>
  <PresentationFormat>On-screen Show (4:3)</PresentationFormat>
  <Paragraphs>157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vanzyl.j</dc:creator>
  <cp:lastModifiedBy>vanzyl.j</cp:lastModifiedBy>
  <cp:revision>140</cp:revision>
  <dcterms:created xsi:type="dcterms:W3CDTF">2014-07-23T07:03:00Z</dcterms:created>
  <dcterms:modified xsi:type="dcterms:W3CDTF">2014-07-31T09:45:14Z</dcterms:modified>
</cp:coreProperties>
</file>