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9" r:id="rId4"/>
    <p:sldId id="261" r:id="rId5"/>
    <p:sldId id="262" r:id="rId6"/>
    <p:sldId id="263" r:id="rId7"/>
    <p:sldId id="272" r:id="rId8"/>
    <p:sldId id="264" r:id="rId9"/>
    <p:sldId id="265" r:id="rId10"/>
    <p:sldId id="266" r:id="rId11"/>
    <p:sldId id="267" r:id="rId12"/>
    <p:sldId id="273" r:id="rId13"/>
    <p:sldId id="268" r:id="rId14"/>
    <p:sldId id="274" r:id="rId15"/>
    <p:sldId id="277" r:id="rId16"/>
    <p:sldId id="276" r:id="rId17"/>
    <p:sldId id="275" r:id="rId18"/>
    <p:sldId id="27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996633"/>
    <a:srgbClr val="221100"/>
    <a:srgbClr val="663300"/>
    <a:srgbClr val="2E1700"/>
    <a:srgbClr val="542A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930" y="-3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2CF453DD-6CDC-43EF-BA86-FE2E3912AD4C}" type="datetimeFigureOut">
              <a:rPr lang="en-ZA" smtClean="0"/>
              <a:pPr/>
              <a:t>2014/05/15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C7C7AEE-9744-4796-9F91-CD1F41EB5854}" type="slidenum">
              <a:rPr lang="en-ZA" smtClean="0"/>
              <a:pPr/>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2CF453DD-6CDC-43EF-BA86-FE2E3912AD4C}" type="datetimeFigureOut">
              <a:rPr lang="en-ZA" smtClean="0"/>
              <a:pPr/>
              <a:t>2014/05/15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C7C7AEE-9744-4796-9F91-CD1F41EB5854}"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2CF453DD-6CDC-43EF-BA86-FE2E3912AD4C}" type="datetimeFigureOut">
              <a:rPr lang="en-ZA" smtClean="0"/>
              <a:pPr/>
              <a:t>2014/05/15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C7C7AEE-9744-4796-9F91-CD1F41EB5854}" type="slidenum">
              <a:rPr lang="en-ZA" smtClean="0"/>
              <a:pPr/>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2CF453DD-6CDC-43EF-BA86-FE2E3912AD4C}" type="datetimeFigureOut">
              <a:rPr lang="en-ZA" smtClean="0"/>
              <a:pPr/>
              <a:t>2014/05/15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C7C7AEE-9744-4796-9F91-CD1F41EB5854}" type="slidenum">
              <a:rPr lang="en-ZA" smtClean="0"/>
              <a:pPr/>
              <a:t>‹#›</a:t>
            </a:fld>
            <a:endParaRPr lang="en-ZA"/>
          </a:p>
        </p:txBody>
      </p:sp>
      <p:pic>
        <p:nvPicPr>
          <p:cNvPr id="8" name="Picture 3" descr="C:\Users\vanzyl.j\Pictures\Dream of Nebukadnezar 1.jpg"/>
          <p:cNvPicPr>
            <a:picLocks noChangeAspect="1" noChangeArrowheads="1"/>
          </p:cNvPicPr>
          <p:nvPr userDrawn="1"/>
        </p:nvPicPr>
        <p:blipFill>
          <a:blip r:embed="rId2">
            <a:lum bright="51000" contrast="-70000"/>
          </a:blip>
          <a:srcRect/>
          <a:stretch>
            <a:fillRect/>
          </a:stretch>
        </p:blipFill>
        <p:spPr bwMode="auto">
          <a:xfrm>
            <a:off x="-1" y="0"/>
            <a:ext cx="9179735" cy="6858000"/>
          </a:xfrm>
          <a:prstGeom prst="rect">
            <a:avLst/>
          </a:prstGeom>
          <a:noFill/>
        </p:spPr>
      </p:pic>
      <p:sp>
        <p:nvSpPr>
          <p:cNvPr id="9" name="Rectangle 8"/>
          <p:cNvSpPr/>
          <p:nvPr userDrawn="1"/>
        </p:nvSpPr>
        <p:spPr>
          <a:xfrm>
            <a:off x="144016" y="476672"/>
            <a:ext cx="8892480" cy="72008"/>
          </a:xfrm>
          <a:prstGeom prst="rect">
            <a:avLst/>
          </a:prstGeom>
          <a:solidFill>
            <a:srgbClr val="663300"/>
          </a:solidFill>
          <a:ln>
            <a:solidFill>
              <a:srgbClr val="221100"/>
            </a:solidFill>
          </a:ln>
          <a:effectLst>
            <a:outerShdw blurRad="50800" dist="50800" dir="5400000" algn="ctr" rotWithShape="0">
              <a:schemeClr val="tx1">
                <a:lumMod val="95000"/>
                <a:lumOff val="5000"/>
              </a:schemeClr>
            </a:outerShdw>
          </a:effectLst>
          <a:scene3d>
            <a:camera prst="orthographicFront">
              <a:rot lat="0" lon="0" rev="0"/>
            </a:camera>
            <a:lightRig rig="chilly" dir="t"/>
          </a:scene3d>
          <a:sp3d prstMaterial="matte"/>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F453DD-6CDC-43EF-BA86-FE2E3912AD4C}" type="datetimeFigureOut">
              <a:rPr lang="en-ZA" smtClean="0"/>
              <a:pPr/>
              <a:t>2014/05/15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C7C7AEE-9744-4796-9F91-CD1F41EB5854}" type="slidenum">
              <a:rPr lang="en-ZA" smtClean="0"/>
              <a:pPr/>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2CF453DD-6CDC-43EF-BA86-FE2E3912AD4C}" type="datetimeFigureOut">
              <a:rPr lang="en-ZA" smtClean="0"/>
              <a:pPr/>
              <a:t>2014/05/15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C7C7AEE-9744-4796-9F91-CD1F41EB5854}" type="slidenum">
              <a:rPr lang="en-ZA" smtClean="0"/>
              <a:pPr/>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2CF453DD-6CDC-43EF-BA86-FE2E3912AD4C}" type="datetimeFigureOut">
              <a:rPr lang="en-ZA" smtClean="0"/>
              <a:pPr/>
              <a:t>2014/05/15</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BC7C7AEE-9744-4796-9F91-CD1F41EB5854}" type="slidenum">
              <a:rPr lang="en-ZA" smtClean="0"/>
              <a:pPr/>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2CF453DD-6CDC-43EF-BA86-FE2E3912AD4C}" type="datetimeFigureOut">
              <a:rPr lang="en-ZA" smtClean="0"/>
              <a:pPr/>
              <a:t>2014/05/15</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BC7C7AEE-9744-4796-9F91-CD1F41EB5854}"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F453DD-6CDC-43EF-BA86-FE2E3912AD4C}" type="datetimeFigureOut">
              <a:rPr lang="en-ZA" smtClean="0"/>
              <a:pPr/>
              <a:t>2014/05/15</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BC7C7AEE-9744-4796-9F91-CD1F41EB5854}" type="slidenum">
              <a:rPr lang="en-ZA" smtClean="0"/>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F453DD-6CDC-43EF-BA86-FE2E3912AD4C}" type="datetimeFigureOut">
              <a:rPr lang="en-ZA" smtClean="0"/>
              <a:pPr/>
              <a:t>2014/05/15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C7C7AEE-9744-4796-9F91-CD1F41EB5854}" type="slidenum">
              <a:rPr lang="en-ZA" smtClean="0"/>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F453DD-6CDC-43EF-BA86-FE2E3912AD4C}" type="datetimeFigureOut">
              <a:rPr lang="en-ZA" smtClean="0"/>
              <a:pPr/>
              <a:t>2014/05/15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BC7C7AEE-9744-4796-9F91-CD1F41EB5854}"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453DD-6CDC-43EF-BA86-FE2E3912AD4C}" type="datetimeFigureOut">
              <a:rPr lang="en-ZA" smtClean="0"/>
              <a:pPr/>
              <a:t>2014/05/15</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7C7AEE-9744-4796-9F91-CD1F41EB5854}"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za/url?sa=i&amp;rct=j&amp;q=&amp;esrc=s&amp;frm=1&amp;source=images&amp;cd=&amp;cad=rja&amp;uact=8&amp;docid=Ox7Ovb80IUhq3M&amp;tbnid=PtugvOCZiUP2vM:&amp;ved=0CAUQjRw&amp;url=http://kenraggio.com/KRPN-Daniel-Chapter-11.html&amp;ei=xn90U87ZE8nYPd-fgfgK&amp;psig=AFQjCNGqh20LvNi_J_7Urek2pJKpfYu1Zw&amp;ust=140023020422209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en.wikipedia.org/wiki/File:Jehoiakim-Eliakim.jpg"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google.co.za/url?sa=i&amp;rct=j&amp;q=&amp;esrc=s&amp;frm=1&amp;source=images&amp;cd=&amp;cad=rja&amp;uact=8&amp;docid=9k7hdEzbM6ppSM&amp;tbnid=edPJEgiQ1GVtNM:&amp;ved=0CAUQjRw&amp;url=http://bestbuckbuck.com/2014/01/05/ancient-fasting-and-modern-issues/&amp;ei=o3F0U56VGezP0AW3_IDADA&amp;bvm=bv.66699033,d.ZGU&amp;psig=AFQjCNFqCJtY7m5rutBwEnybZ8vx8rQNXQ&amp;ust=140022646379669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za/url?sa=i&amp;rct=j&amp;q=&amp;esrc=s&amp;frm=1&amp;source=images&amp;cd=&amp;cad=rja&amp;uact=8&amp;docid=I46rhz_n6CxewM&amp;tbnid=LaywTqfEiymwDM:&amp;ved=0CAUQjRw&amp;url=http://www.hunterscastle.com/commentary/dan/dan1.htm&amp;ei=KnF0U8mvJcax0QW6uoDgCg&amp;bvm=bv.66699033,d.ZGU&amp;psig=AFQjCNFqCJtY7m5rutBwEnybZ8vx8rQNXQ&amp;ust=1400226463796699"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za/url?sa=i&amp;rct=j&amp;q=&amp;esrc=s&amp;frm=1&amp;source=images&amp;cd=&amp;cad=rja&amp;uact=8&amp;docid=IEr4i7x1YmcH0M&amp;tbnid=712sijG4p7HU3M:&amp;ved=0CAUQjRw&amp;url=http://www.bible-history.com/links.php?cat=40&amp;sub=682&amp;cat_name=Bible+Cities&amp;subcat_name=Shinar&amp;ei=e3V0U-atJIn-OcPFgaAH&amp;psig=AFQjCNETIxicWOjFhEvGAzSxINWGS-bT5g&amp;ust=140022756402363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za/url?sa=i&amp;rct=j&amp;q=&amp;esrc=s&amp;frm=1&amp;source=images&amp;cd=&amp;cad=rja&amp;uact=8&amp;docid=tZybu4xaQwPgfM&amp;tbnid=XIc_gs8zii0nGM:&amp;ved=0CAUQjRw&amp;url=http://bereanbiblestudygroup.com/2010/08/rev-71-8-who-can-stand-part-i/&amp;ei=t4J0U9qSOcSoO8qTgeAM&amp;psig=AFQjCNEJRG3_9gCD_qavB5Ez8yRWAxFuHA&amp;ust=1400230959365928" TargetMode="Externa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www.google.co.za/url?sa=i&amp;rct=j&amp;q=&amp;esrc=s&amp;frm=1&amp;source=images&amp;cd=&amp;cad=rja&amp;uact=8&amp;docid=V-X8l9oA5vSWhM&amp;tbnid=3AdE60EJ064LSM:&amp;ved=0CAUQjRw&amp;url=http://beforeitsnews.com/alternative/2014/01/2300-year-countdown-to-jesus-christs-return-embedded-prophecy-in-daniel-8-2884050.html&amp;ei=FoN0U_uuH6Gn0QXKh4GACA&amp;psig=AFQjCNE_ChQAGpnDY44OCWmIOPM_oTvRYw&amp;ust=140023105676684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2000"/>
          </a:blip>
          <a:srcRect/>
          <a:tile tx="0" ty="0" sx="100000" sy="100000" flip="none" algn="tl"/>
        </a:blipFill>
        <a:effectLst/>
      </p:bgPr>
    </p:bg>
    <p:spTree>
      <p:nvGrpSpPr>
        <p:cNvPr id="1" name=""/>
        <p:cNvGrpSpPr/>
        <p:nvPr/>
      </p:nvGrpSpPr>
      <p:grpSpPr>
        <a:xfrm>
          <a:off x="0" y="0"/>
          <a:ext cx="0" cy="0"/>
          <a:chOff x="0" y="0"/>
          <a:chExt cx="0" cy="0"/>
        </a:xfrm>
      </p:grpSpPr>
      <p:sp>
        <p:nvSpPr>
          <p:cNvPr id="6" name="TextBox 5"/>
          <p:cNvSpPr txBox="1"/>
          <p:nvPr/>
        </p:nvSpPr>
        <p:spPr>
          <a:xfrm>
            <a:off x="1129893" y="332656"/>
            <a:ext cx="6970499" cy="3416320"/>
          </a:xfrm>
          <a:prstGeom prst="rect">
            <a:avLst/>
          </a:prstGeom>
          <a:noFill/>
          <a:ln>
            <a:noFill/>
          </a:ln>
        </p:spPr>
        <p:txBody>
          <a:bodyPr wrap="none" rtlCol="0">
            <a:spAutoFit/>
          </a:bodyPr>
          <a:lstStyle/>
          <a:p>
            <a:pPr algn="ctr"/>
            <a:r>
              <a:rPr lang="en-ZA" sz="5400" b="1" dirty="0" err="1" smtClean="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rPr>
              <a:t>DANIËL</a:t>
            </a:r>
            <a:endParaRPr lang="en-ZA" sz="5400" b="1" dirty="0" smtClean="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endParaRPr>
          </a:p>
          <a:p>
            <a:pPr algn="ctr"/>
            <a:r>
              <a:rPr lang="en-ZA" sz="5400" b="1" dirty="0" smtClean="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rPr>
              <a:t>“</a:t>
            </a:r>
            <a:r>
              <a:rPr lang="en-ZA" sz="5400" b="1" dirty="0" err="1" smtClean="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rPr>
              <a:t>BÉLTSASAR</a:t>
            </a:r>
            <a:r>
              <a:rPr lang="en-ZA" sz="5400" b="1" dirty="0" smtClean="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rPr>
              <a:t>”</a:t>
            </a:r>
            <a:endParaRPr lang="en-ZA" sz="5400" b="1" dirty="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endParaRPr>
          </a:p>
          <a:p>
            <a:pPr algn="ctr"/>
            <a:r>
              <a:rPr lang="en-ZA" sz="5400" b="1" i="1" dirty="0" smtClean="0">
                <a:ln w="18000">
                  <a:solidFill>
                    <a:srgbClr val="542A00"/>
                  </a:solidFill>
                  <a:prstDash val="solid"/>
                  <a:miter lim="800000"/>
                </a:ln>
                <a:solidFill>
                  <a:srgbClr val="003300"/>
                </a:solidFill>
                <a:effectLst>
                  <a:outerShdw blurRad="25500" dist="23000" dir="7020000" algn="tl">
                    <a:srgbClr val="000000">
                      <a:alpha val="50000"/>
                    </a:srgbClr>
                  </a:outerShdw>
                </a:effectLst>
              </a:rPr>
              <a:t>-protect the king (</a:t>
            </a:r>
            <a:r>
              <a:rPr lang="en-ZA" sz="5400" b="1" i="1" dirty="0" err="1" smtClean="0">
                <a:ln w="18000">
                  <a:solidFill>
                    <a:srgbClr val="542A00"/>
                  </a:solidFill>
                  <a:prstDash val="solid"/>
                  <a:miter lim="800000"/>
                </a:ln>
                <a:solidFill>
                  <a:srgbClr val="003300"/>
                </a:solidFill>
                <a:effectLst>
                  <a:outerShdw blurRad="25500" dist="23000" dir="7020000" algn="tl">
                    <a:srgbClr val="000000">
                      <a:alpha val="50000"/>
                    </a:srgbClr>
                  </a:outerShdw>
                </a:effectLst>
              </a:rPr>
              <a:t>prins</a:t>
            </a:r>
            <a:r>
              <a:rPr lang="en-ZA" sz="5400" b="1" i="1" dirty="0" smtClean="0">
                <a:ln w="18000">
                  <a:solidFill>
                    <a:srgbClr val="542A00"/>
                  </a:solidFill>
                  <a:prstDash val="solid"/>
                  <a:miter lim="800000"/>
                </a:ln>
                <a:solidFill>
                  <a:srgbClr val="003300"/>
                </a:solidFill>
                <a:effectLst>
                  <a:outerShdw blurRad="25500" dist="23000" dir="7020000" algn="tl">
                    <a:srgbClr val="000000">
                      <a:alpha val="50000"/>
                    </a:srgbClr>
                  </a:outerShdw>
                </a:effectLst>
              </a:rPr>
              <a:t>)</a:t>
            </a:r>
          </a:p>
          <a:p>
            <a:pPr algn="ctr"/>
            <a:r>
              <a:rPr lang="en-ZA" sz="5400" b="1" i="1" dirty="0" smtClean="0">
                <a:ln w="18000">
                  <a:solidFill>
                    <a:srgbClr val="542A00"/>
                  </a:solidFill>
                  <a:prstDash val="solid"/>
                  <a:miter lim="800000"/>
                </a:ln>
                <a:solidFill>
                  <a:srgbClr val="003300"/>
                </a:solidFill>
                <a:effectLst>
                  <a:outerShdw blurRad="25500" dist="23000" dir="7020000" algn="tl">
                    <a:srgbClr val="000000">
                      <a:alpha val="50000"/>
                    </a:srgbClr>
                  </a:outerShdw>
                </a:effectLst>
              </a:rPr>
              <a:t>-the </a:t>
            </a:r>
            <a:r>
              <a:rPr lang="en-ZA" sz="5400" b="1" i="1" dirty="0">
                <a:ln w="18000">
                  <a:solidFill>
                    <a:srgbClr val="542A00"/>
                  </a:solidFill>
                  <a:prstDash val="solid"/>
                  <a:miter lim="800000"/>
                </a:ln>
                <a:solidFill>
                  <a:srgbClr val="003300"/>
                </a:solidFill>
                <a:effectLst>
                  <a:outerShdw blurRad="25500" dist="23000" dir="7020000" algn="tl">
                    <a:srgbClr val="000000">
                      <a:alpha val="50000"/>
                    </a:srgbClr>
                  </a:outerShdw>
                </a:effectLst>
              </a:rPr>
              <a:t>keeper of secrets</a:t>
            </a:r>
            <a:endParaRPr lang="en-ZA" sz="5400" b="1" i="1" dirty="0">
              <a:ln w="18000">
                <a:solidFill>
                  <a:srgbClr val="542A00"/>
                </a:solidFill>
                <a:prstDash val="solid"/>
                <a:miter lim="800000"/>
              </a:ln>
              <a:solidFill>
                <a:srgbClr val="003300"/>
              </a:solidFill>
              <a:effectLst>
                <a:outerShdw blurRad="25500" dist="23000" dir="7020000" algn="tl">
                  <a:srgbClr val="000000">
                    <a:alpha val="50000"/>
                  </a:srgbClr>
                </a:outerShdw>
              </a:effectLst>
              <a:latin typeface="Arial Black" pitchFamily="34" charset="0"/>
            </a:endParaRPr>
          </a:p>
        </p:txBody>
      </p:sp>
      <p:pic>
        <p:nvPicPr>
          <p:cNvPr id="12295" name="Picture 7" descr="C:\Users\vanzyl.j\Pictures\wpaf30bef8.png"/>
          <p:cNvPicPr>
            <a:picLocks noChangeAspect="1" noChangeArrowheads="1"/>
          </p:cNvPicPr>
          <p:nvPr/>
        </p:nvPicPr>
        <p:blipFill>
          <a:blip r:embed="rId3"/>
          <a:srcRect/>
          <a:stretch>
            <a:fillRect/>
          </a:stretch>
        </p:blipFill>
        <p:spPr bwMode="auto">
          <a:xfrm>
            <a:off x="1259632" y="3633834"/>
            <a:ext cx="6278762" cy="3323558"/>
          </a:xfrm>
          <a:prstGeom prst="rect">
            <a:avLst/>
          </a:prstGeom>
          <a:ln>
            <a:noFill/>
          </a:ln>
          <a:effectLst>
            <a:outerShdw blurRad="292100" dist="139700" dir="2700000" algn="tl" rotWithShape="0">
              <a:srgbClr val="333333">
                <a:alpha val="65000"/>
              </a:srgbClr>
            </a:outerShdw>
          </a:effectLst>
        </p:spPr>
      </p:pic>
      <p:pic>
        <p:nvPicPr>
          <p:cNvPr id="12296" name="Picture 8" descr="C:\Users\vanzyl.j\Pictures\mene-mene.jpg"/>
          <p:cNvPicPr>
            <a:picLocks noChangeAspect="1" noChangeArrowheads="1"/>
          </p:cNvPicPr>
          <p:nvPr/>
        </p:nvPicPr>
        <p:blipFill>
          <a:blip r:embed="rId4">
            <a:duotone>
              <a:prstClr val="black"/>
              <a:schemeClr val="accent6">
                <a:tint val="45000"/>
                <a:satMod val="400000"/>
              </a:schemeClr>
            </a:duotone>
          </a:blip>
          <a:srcRect/>
          <a:stretch>
            <a:fillRect/>
          </a:stretch>
        </p:blipFill>
        <p:spPr bwMode="auto">
          <a:xfrm>
            <a:off x="3192388" y="5013176"/>
            <a:ext cx="1163588" cy="112786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692696"/>
            <a:ext cx="1728192" cy="369332"/>
          </a:xfrm>
          <a:prstGeom prst="rect">
            <a:avLst/>
          </a:prstGeom>
          <a:noFill/>
        </p:spPr>
        <p:txBody>
          <a:bodyPr wrap="square" rtlCol="0">
            <a:spAutoFit/>
          </a:bodyPr>
          <a:lstStyle/>
          <a:p>
            <a:endParaRPr lang="en-ZA" dirty="0"/>
          </a:p>
        </p:txBody>
      </p:sp>
      <p:sp>
        <p:nvSpPr>
          <p:cNvPr id="5" name="TextBox 4"/>
          <p:cNvSpPr txBox="1"/>
          <p:nvPr/>
        </p:nvSpPr>
        <p:spPr>
          <a:xfrm>
            <a:off x="0" y="786184"/>
            <a:ext cx="9144000" cy="2308324"/>
          </a:xfrm>
          <a:prstGeom prst="rect">
            <a:avLst/>
          </a:prstGeom>
          <a:noFill/>
        </p:spPr>
        <p:txBody>
          <a:bodyPr wrap="square" rtlCol="0">
            <a:spAutoFit/>
          </a:bodyPr>
          <a:lstStyle/>
          <a:p>
            <a:r>
              <a:rPr lang="en-ZA" sz="2400" b="1" dirty="0" err="1" smtClean="0">
                <a:solidFill>
                  <a:srgbClr val="0070C0"/>
                </a:solidFill>
                <a:effectLst>
                  <a:outerShdw blurRad="38100" dist="38100" dir="2700000" algn="tl">
                    <a:srgbClr val="000000">
                      <a:alpha val="43137"/>
                    </a:srgbClr>
                  </a:outerShdw>
                </a:effectLst>
                <a:latin typeface="Arial" pitchFamily="34" charset="0"/>
                <a:cs typeface="Arial" pitchFamily="34" charset="0"/>
              </a:rPr>
              <a:t>Daniël</a:t>
            </a:r>
            <a:r>
              <a:rPr lang="nl-NL" sz="24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 9</a:t>
            </a:r>
          </a:p>
          <a:p>
            <a:endParaRPr lang="nl-NL" sz="2400" b="1" dirty="0" smtClean="0">
              <a:solidFill>
                <a:srgbClr val="0070C0"/>
              </a:solidFill>
              <a:effectLst>
                <a:outerShdw blurRad="38100" dist="38100" dir="2700000" algn="tl">
                  <a:srgbClr val="000000">
                    <a:alpha val="43137"/>
                  </a:srgbClr>
                </a:outerShdw>
              </a:effectLst>
              <a:latin typeface="Arial" pitchFamily="34" charset="0"/>
              <a:cs typeface="Arial" pitchFamily="34" charset="0"/>
            </a:endParaRPr>
          </a:p>
          <a:p>
            <a:pPr>
              <a:buFont typeface="Arial" pitchFamily="34" charset="0"/>
              <a:buChar char="•"/>
            </a:pPr>
            <a:r>
              <a:rPr lang="en-ZA"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a:t>
            </a:r>
            <a:r>
              <a:rPr lang="en-ZA" sz="2400" dirty="0" err="1" smtClean="0">
                <a:solidFill>
                  <a:srgbClr val="2E1700"/>
                </a:solidFill>
                <a:effectLst>
                  <a:outerShdw blurRad="38100" dist="38100" dir="2700000" algn="tl">
                    <a:srgbClr val="000000">
                      <a:alpha val="43137"/>
                    </a:srgbClr>
                  </a:outerShdw>
                </a:effectLst>
                <a:latin typeface="Arial" pitchFamily="34" charset="0"/>
                <a:cs typeface="Arial" pitchFamily="34" charset="0"/>
              </a:rPr>
              <a:t>Sewetalle</a:t>
            </a:r>
            <a:r>
              <a:rPr lang="en-ZA"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a:t>
            </a:r>
            <a:r>
              <a:rPr lang="en-ZA" sz="2400" dirty="0" err="1" smtClean="0">
                <a:solidFill>
                  <a:srgbClr val="2E1700"/>
                </a:solidFill>
                <a:effectLst>
                  <a:outerShdw blurRad="38100" dist="38100" dir="2700000" algn="tl">
                    <a:srgbClr val="000000">
                      <a:alpha val="43137"/>
                    </a:srgbClr>
                  </a:outerShdw>
                </a:effectLst>
                <a:latin typeface="Arial" pitchFamily="34" charset="0"/>
                <a:cs typeface="Arial" pitchFamily="34" charset="0"/>
              </a:rPr>
              <a:t>gesig</a:t>
            </a:r>
            <a:endParaRPr lang="en-ZA"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endParaRPr>
          </a:p>
          <a:p>
            <a:endParaRPr lang="en-ZA"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endParaRPr>
          </a:p>
          <a:p>
            <a:endParaRPr lang="en-ZA"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endParaRPr>
          </a:p>
          <a:p>
            <a:r>
              <a:rPr lang="en-ZA"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a:t>
            </a:r>
            <a:endParaRPr lang="en-ZA" sz="2400" dirty="0">
              <a:solidFill>
                <a:srgbClr val="2E170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Rectangle 7"/>
          <p:cNvSpPr/>
          <p:nvPr/>
        </p:nvSpPr>
        <p:spPr>
          <a:xfrm>
            <a:off x="144016" y="476672"/>
            <a:ext cx="8892480" cy="72008"/>
          </a:xfrm>
          <a:prstGeom prst="rect">
            <a:avLst/>
          </a:prstGeom>
          <a:solidFill>
            <a:srgbClr val="663300"/>
          </a:solidFill>
          <a:ln>
            <a:solidFill>
              <a:srgbClr val="221100"/>
            </a:solidFill>
          </a:ln>
          <a:effectLst>
            <a:outerShdw blurRad="50800" dist="50800" dir="5400000" algn="ctr" rotWithShape="0">
              <a:schemeClr val="tx1">
                <a:lumMod val="95000"/>
                <a:lumOff val="5000"/>
              </a:schemeClr>
            </a:outerShdw>
          </a:effectLst>
          <a:scene3d>
            <a:camera prst="orthographicFront">
              <a:rot lat="0" lon="0" rev="0"/>
            </a:camera>
            <a:lightRig rig="chilly" dir="t"/>
          </a:scene3d>
          <a:sp3d prstMaterial="matte"/>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ZA"/>
          </a:p>
        </p:txBody>
      </p:sp>
      <p:sp>
        <p:nvSpPr>
          <p:cNvPr id="9" name="TextBox 8"/>
          <p:cNvSpPr txBox="1"/>
          <p:nvPr/>
        </p:nvSpPr>
        <p:spPr>
          <a:xfrm>
            <a:off x="35496" y="-97651"/>
            <a:ext cx="3159839" cy="646331"/>
          </a:xfrm>
          <a:prstGeom prst="rect">
            <a:avLst/>
          </a:prstGeom>
          <a:noFill/>
        </p:spPr>
        <p:txBody>
          <a:bodyPr wrap="none" rtlCol="0">
            <a:spAutoFit/>
          </a:bodyPr>
          <a:lstStyle/>
          <a:p>
            <a:pPr algn="ctr"/>
            <a:r>
              <a:rPr lang="en-ZA" sz="3600" b="1" dirty="0" err="1" smtClean="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rPr>
              <a:t>Opsomming</a:t>
            </a:r>
            <a:endParaRPr lang="en-ZA" sz="3600" b="1" i="1" dirty="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endParaRPr>
          </a:p>
        </p:txBody>
      </p:sp>
      <p:pic>
        <p:nvPicPr>
          <p:cNvPr id="20482" name="Picture 2" descr="C:\Users\vanzyl.j\Pictures\FullSeventyWeeksTimeline2000Color.jpg"/>
          <p:cNvPicPr>
            <a:picLocks noChangeAspect="1" noChangeArrowheads="1"/>
          </p:cNvPicPr>
          <p:nvPr/>
        </p:nvPicPr>
        <p:blipFill>
          <a:blip r:embed="rId2" cstate="print"/>
          <a:srcRect/>
          <a:stretch>
            <a:fillRect/>
          </a:stretch>
        </p:blipFill>
        <p:spPr bwMode="auto">
          <a:xfrm>
            <a:off x="395536" y="2132856"/>
            <a:ext cx="8400933" cy="4032448"/>
          </a:xfrm>
          <a:prstGeom prst="rect">
            <a:avLst/>
          </a:prstGeom>
          <a:noFill/>
          <a:effectLst>
            <a:innerShdw blurRad="114300">
              <a:prstClr val="black"/>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482"/>
                                        </p:tgtEl>
                                        <p:attrNameLst>
                                          <p:attrName>style.visibility</p:attrName>
                                        </p:attrNameLst>
                                      </p:cBhvr>
                                      <p:to>
                                        <p:strVal val="visible"/>
                                      </p:to>
                                    </p:set>
                                    <p:animEffect transition="in" filter="fade">
                                      <p:cBhvr>
                                        <p:cTn id="9" dur="2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692696"/>
            <a:ext cx="1728192" cy="369332"/>
          </a:xfrm>
          <a:prstGeom prst="rect">
            <a:avLst/>
          </a:prstGeom>
          <a:noFill/>
        </p:spPr>
        <p:txBody>
          <a:bodyPr wrap="square" rtlCol="0">
            <a:spAutoFit/>
          </a:bodyPr>
          <a:lstStyle/>
          <a:p>
            <a:endParaRPr lang="en-ZA" dirty="0"/>
          </a:p>
        </p:txBody>
      </p:sp>
      <p:sp>
        <p:nvSpPr>
          <p:cNvPr id="5" name="TextBox 4"/>
          <p:cNvSpPr txBox="1"/>
          <p:nvPr/>
        </p:nvSpPr>
        <p:spPr>
          <a:xfrm>
            <a:off x="0" y="786184"/>
            <a:ext cx="9144000" cy="2308324"/>
          </a:xfrm>
          <a:prstGeom prst="rect">
            <a:avLst/>
          </a:prstGeom>
          <a:noFill/>
        </p:spPr>
        <p:txBody>
          <a:bodyPr wrap="square" rtlCol="0">
            <a:spAutoFit/>
          </a:bodyPr>
          <a:lstStyle/>
          <a:p>
            <a:r>
              <a:rPr lang="en-ZA" sz="2400" b="1" dirty="0" err="1" smtClean="0">
                <a:solidFill>
                  <a:srgbClr val="0070C0"/>
                </a:solidFill>
                <a:effectLst>
                  <a:outerShdw blurRad="38100" dist="38100" dir="2700000" algn="tl">
                    <a:srgbClr val="000000">
                      <a:alpha val="43137"/>
                    </a:srgbClr>
                  </a:outerShdw>
                </a:effectLst>
                <a:latin typeface="Arial" pitchFamily="34" charset="0"/>
                <a:cs typeface="Arial" pitchFamily="34" charset="0"/>
              </a:rPr>
              <a:t>Daniël</a:t>
            </a:r>
            <a:r>
              <a:rPr lang="nl-NL" sz="24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 10</a:t>
            </a:r>
          </a:p>
          <a:p>
            <a:endParaRPr lang="nl-NL" sz="2400" b="1" dirty="0" smtClean="0">
              <a:solidFill>
                <a:srgbClr val="0070C0"/>
              </a:solidFill>
              <a:effectLst>
                <a:outerShdw blurRad="38100" dist="38100" dir="2700000" algn="tl">
                  <a:srgbClr val="000000">
                    <a:alpha val="43137"/>
                  </a:srgbClr>
                </a:outerShdw>
              </a:effectLst>
              <a:latin typeface="Arial" pitchFamily="34" charset="0"/>
              <a:cs typeface="Arial" pitchFamily="34" charset="0"/>
            </a:endParaRPr>
          </a:p>
          <a:p>
            <a:pPr>
              <a:buFont typeface="Arial" pitchFamily="34" charset="0"/>
              <a:buChar char="•"/>
            </a:pPr>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Gesig van die man met linne bekleed.</a:t>
            </a:r>
          </a:p>
          <a:p>
            <a:endPar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endParaRPr>
          </a:p>
          <a:p>
            <a:endPar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endParaRPr>
          </a:p>
          <a:p>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a:t>
            </a:r>
            <a:endParaRPr lang="en-ZA" sz="2400" dirty="0">
              <a:solidFill>
                <a:srgbClr val="2E170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Rectangle 7"/>
          <p:cNvSpPr/>
          <p:nvPr/>
        </p:nvSpPr>
        <p:spPr>
          <a:xfrm>
            <a:off x="144016" y="476672"/>
            <a:ext cx="8892480" cy="72008"/>
          </a:xfrm>
          <a:prstGeom prst="rect">
            <a:avLst/>
          </a:prstGeom>
          <a:solidFill>
            <a:srgbClr val="663300"/>
          </a:solidFill>
          <a:ln>
            <a:solidFill>
              <a:srgbClr val="221100"/>
            </a:solidFill>
          </a:ln>
          <a:effectLst>
            <a:outerShdw blurRad="50800" dist="50800" dir="5400000" algn="ctr" rotWithShape="0">
              <a:schemeClr val="tx1">
                <a:lumMod val="95000"/>
                <a:lumOff val="5000"/>
              </a:schemeClr>
            </a:outerShdw>
          </a:effectLst>
          <a:scene3d>
            <a:camera prst="orthographicFront">
              <a:rot lat="0" lon="0" rev="0"/>
            </a:camera>
            <a:lightRig rig="chilly" dir="t"/>
          </a:scene3d>
          <a:sp3d prstMaterial="matte"/>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ZA"/>
          </a:p>
        </p:txBody>
      </p:sp>
      <p:sp>
        <p:nvSpPr>
          <p:cNvPr id="9" name="TextBox 8"/>
          <p:cNvSpPr txBox="1"/>
          <p:nvPr/>
        </p:nvSpPr>
        <p:spPr>
          <a:xfrm>
            <a:off x="35496" y="-97651"/>
            <a:ext cx="3159839" cy="646331"/>
          </a:xfrm>
          <a:prstGeom prst="rect">
            <a:avLst/>
          </a:prstGeom>
          <a:noFill/>
        </p:spPr>
        <p:txBody>
          <a:bodyPr wrap="none" rtlCol="0">
            <a:spAutoFit/>
          </a:bodyPr>
          <a:lstStyle/>
          <a:p>
            <a:pPr algn="ctr"/>
            <a:r>
              <a:rPr lang="en-ZA" sz="3600" b="1" dirty="0" err="1" smtClean="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rPr>
              <a:t>Opsomming</a:t>
            </a:r>
            <a:endParaRPr lang="en-ZA" sz="3600" b="1" i="1" dirty="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endParaRPr>
          </a:p>
        </p:txBody>
      </p:sp>
      <p:pic>
        <p:nvPicPr>
          <p:cNvPr id="26625" name="Picture 1" descr="C:\Users\vanzyl.j\Pictures\DAN-10-MAN.jpg"/>
          <p:cNvPicPr>
            <a:picLocks noChangeAspect="1" noChangeArrowheads="1"/>
          </p:cNvPicPr>
          <p:nvPr/>
        </p:nvPicPr>
        <p:blipFill>
          <a:blip r:embed="rId2"/>
          <a:srcRect/>
          <a:stretch>
            <a:fillRect/>
          </a:stretch>
        </p:blipFill>
        <p:spPr bwMode="auto">
          <a:xfrm>
            <a:off x="2483768" y="2420888"/>
            <a:ext cx="4752528" cy="3564396"/>
          </a:xfrm>
          <a:prstGeom prst="rect">
            <a:avLst/>
          </a:prstGeom>
          <a:noFill/>
          <a:effectLst>
            <a:innerShdw blurRad="114300">
              <a:prstClr val="black"/>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6625"/>
                                        </p:tgtEl>
                                        <p:attrNameLst>
                                          <p:attrName>style.visibility</p:attrName>
                                        </p:attrNameLst>
                                      </p:cBhvr>
                                      <p:to>
                                        <p:strVal val="visible"/>
                                      </p:to>
                                    </p:set>
                                    <p:animEffect transition="in" filter="fade">
                                      <p:cBhvr>
                                        <p:cTn id="9" dur="2000"/>
                                        <p:tgtEl>
                                          <p:spTgt spid="26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692696"/>
            <a:ext cx="1728192" cy="369332"/>
          </a:xfrm>
          <a:prstGeom prst="rect">
            <a:avLst/>
          </a:prstGeom>
          <a:noFill/>
        </p:spPr>
        <p:txBody>
          <a:bodyPr wrap="square" rtlCol="0">
            <a:spAutoFit/>
          </a:bodyPr>
          <a:lstStyle/>
          <a:p>
            <a:endParaRPr lang="en-ZA" dirty="0"/>
          </a:p>
        </p:txBody>
      </p:sp>
      <p:sp>
        <p:nvSpPr>
          <p:cNvPr id="5" name="TextBox 4"/>
          <p:cNvSpPr txBox="1"/>
          <p:nvPr/>
        </p:nvSpPr>
        <p:spPr>
          <a:xfrm>
            <a:off x="0" y="786184"/>
            <a:ext cx="9144000" cy="1200329"/>
          </a:xfrm>
          <a:prstGeom prst="rect">
            <a:avLst/>
          </a:prstGeom>
          <a:noFill/>
        </p:spPr>
        <p:txBody>
          <a:bodyPr wrap="square" rtlCol="0">
            <a:spAutoFit/>
          </a:bodyPr>
          <a:lstStyle/>
          <a:p>
            <a:r>
              <a:rPr lang="en-ZA" sz="2400" b="1" dirty="0" err="1" smtClean="0">
                <a:solidFill>
                  <a:srgbClr val="0070C0"/>
                </a:solidFill>
                <a:effectLst>
                  <a:outerShdw blurRad="38100" dist="38100" dir="2700000" algn="tl">
                    <a:srgbClr val="000000">
                      <a:alpha val="43137"/>
                    </a:srgbClr>
                  </a:outerShdw>
                </a:effectLst>
                <a:latin typeface="Arial" pitchFamily="34" charset="0"/>
                <a:cs typeface="Arial" pitchFamily="34" charset="0"/>
              </a:rPr>
              <a:t>Daniël</a:t>
            </a:r>
            <a:r>
              <a:rPr lang="nl-NL" sz="24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 11</a:t>
            </a:r>
          </a:p>
          <a:p>
            <a:endParaRPr lang="nl-NL" sz="2400" b="1" dirty="0" smtClean="0">
              <a:solidFill>
                <a:srgbClr val="0070C0"/>
              </a:solidFill>
              <a:effectLst>
                <a:outerShdw blurRad="38100" dist="38100" dir="2700000" algn="tl">
                  <a:srgbClr val="000000">
                    <a:alpha val="43137"/>
                  </a:srgbClr>
                </a:outerShdw>
              </a:effectLst>
              <a:latin typeface="Arial" pitchFamily="34" charset="0"/>
              <a:cs typeface="Arial" pitchFamily="34" charset="0"/>
            </a:endParaRPr>
          </a:p>
          <a:p>
            <a:pPr>
              <a:buFont typeface="Arial" pitchFamily="34" charset="0"/>
              <a:buChar char="•"/>
            </a:pPr>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Koning van die Suide en die koning van die Noorde.</a:t>
            </a:r>
          </a:p>
        </p:txBody>
      </p:sp>
      <p:sp>
        <p:nvSpPr>
          <p:cNvPr id="8" name="Rectangle 7"/>
          <p:cNvSpPr/>
          <p:nvPr/>
        </p:nvSpPr>
        <p:spPr>
          <a:xfrm>
            <a:off x="144016" y="476672"/>
            <a:ext cx="8892480" cy="72008"/>
          </a:xfrm>
          <a:prstGeom prst="rect">
            <a:avLst/>
          </a:prstGeom>
          <a:solidFill>
            <a:srgbClr val="663300"/>
          </a:solidFill>
          <a:ln>
            <a:solidFill>
              <a:srgbClr val="221100"/>
            </a:solidFill>
          </a:ln>
          <a:effectLst>
            <a:outerShdw blurRad="50800" dist="50800" dir="5400000" algn="ctr" rotWithShape="0">
              <a:schemeClr val="tx1">
                <a:lumMod val="95000"/>
                <a:lumOff val="5000"/>
              </a:schemeClr>
            </a:outerShdw>
          </a:effectLst>
          <a:scene3d>
            <a:camera prst="orthographicFront">
              <a:rot lat="0" lon="0" rev="0"/>
            </a:camera>
            <a:lightRig rig="chilly" dir="t"/>
          </a:scene3d>
          <a:sp3d prstMaterial="matte"/>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ZA"/>
          </a:p>
        </p:txBody>
      </p:sp>
      <p:sp>
        <p:nvSpPr>
          <p:cNvPr id="9" name="TextBox 8"/>
          <p:cNvSpPr txBox="1"/>
          <p:nvPr/>
        </p:nvSpPr>
        <p:spPr>
          <a:xfrm>
            <a:off x="35496" y="-97651"/>
            <a:ext cx="3159839" cy="646331"/>
          </a:xfrm>
          <a:prstGeom prst="rect">
            <a:avLst/>
          </a:prstGeom>
          <a:noFill/>
        </p:spPr>
        <p:txBody>
          <a:bodyPr wrap="none" rtlCol="0">
            <a:spAutoFit/>
          </a:bodyPr>
          <a:lstStyle/>
          <a:p>
            <a:pPr algn="ctr"/>
            <a:r>
              <a:rPr lang="en-ZA" sz="3600" b="1" dirty="0" err="1" smtClean="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rPr>
              <a:t>Opsomming</a:t>
            </a:r>
            <a:endParaRPr lang="en-ZA" sz="3600" b="1" i="1" dirty="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endParaRPr>
          </a:p>
        </p:txBody>
      </p:sp>
      <p:pic>
        <p:nvPicPr>
          <p:cNvPr id="25602" name="Picture 2" descr="http://kenraggio.com/Daniel-11-Prophecies.jpg">
            <a:hlinkClick r:id="rId2"/>
          </p:cNvPr>
          <p:cNvPicPr>
            <a:picLocks noChangeAspect="1" noChangeArrowheads="1"/>
          </p:cNvPicPr>
          <p:nvPr/>
        </p:nvPicPr>
        <p:blipFill>
          <a:blip r:embed="rId3"/>
          <a:srcRect/>
          <a:stretch>
            <a:fillRect/>
          </a:stretch>
        </p:blipFill>
        <p:spPr bwMode="auto">
          <a:xfrm>
            <a:off x="1259632" y="2060848"/>
            <a:ext cx="6125810" cy="4725144"/>
          </a:xfrm>
          <a:prstGeom prst="rect">
            <a:avLst/>
          </a:prstGeom>
          <a:noFill/>
          <a:effectLst>
            <a:innerShdw blurRad="114300">
              <a:prstClr val="black"/>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5602"/>
                                        </p:tgtEl>
                                        <p:attrNameLst>
                                          <p:attrName>style.visibility</p:attrName>
                                        </p:attrNameLst>
                                      </p:cBhvr>
                                      <p:to>
                                        <p:strVal val="visible"/>
                                      </p:to>
                                    </p:set>
                                    <p:animEffect transition="in" filter="fade">
                                      <p:cBhvr>
                                        <p:cTn id="9" dur="20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692696"/>
            <a:ext cx="1728192" cy="369332"/>
          </a:xfrm>
          <a:prstGeom prst="rect">
            <a:avLst/>
          </a:prstGeom>
          <a:noFill/>
        </p:spPr>
        <p:txBody>
          <a:bodyPr wrap="square" rtlCol="0">
            <a:spAutoFit/>
          </a:bodyPr>
          <a:lstStyle/>
          <a:p>
            <a:endParaRPr lang="en-ZA" dirty="0"/>
          </a:p>
        </p:txBody>
      </p:sp>
      <p:sp>
        <p:nvSpPr>
          <p:cNvPr id="5" name="TextBox 4"/>
          <p:cNvSpPr txBox="1"/>
          <p:nvPr/>
        </p:nvSpPr>
        <p:spPr>
          <a:xfrm>
            <a:off x="0" y="692696"/>
            <a:ext cx="9144000" cy="5478423"/>
          </a:xfrm>
          <a:prstGeom prst="rect">
            <a:avLst/>
          </a:prstGeom>
          <a:noFill/>
        </p:spPr>
        <p:txBody>
          <a:bodyPr wrap="square" rtlCol="0">
            <a:spAutoFit/>
          </a:bodyPr>
          <a:lstStyle/>
          <a:p>
            <a:r>
              <a:rPr lang="en-ZA" sz="2400" b="1" dirty="0" err="1" smtClean="0">
                <a:solidFill>
                  <a:srgbClr val="0070C0"/>
                </a:solidFill>
                <a:effectLst>
                  <a:outerShdw blurRad="38100" dist="38100" dir="2700000" algn="tl">
                    <a:srgbClr val="000000">
                      <a:alpha val="43137"/>
                    </a:srgbClr>
                  </a:outerShdw>
                </a:effectLst>
                <a:latin typeface="Arial" pitchFamily="34" charset="0"/>
                <a:cs typeface="Arial" pitchFamily="34" charset="0"/>
              </a:rPr>
              <a:t>Daniël</a:t>
            </a:r>
            <a:r>
              <a:rPr lang="nl-NL" sz="24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nl-NL" sz="24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2: </a:t>
            </a:r>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Daar </a:t>
            </a:r>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was ‘n groot beeld; hierdie beeld was hoog, en sy glans was </a:t>
            </a:r>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buitengewoon en sy </a:t>
            </a:r>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voorkoms was vreeslik</a:t>
            </a:r>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a:t>
            </a:r>
            <a:endParaRPr lang="nl-NL" sz="1400" dirty="0" smtClean="0">
              <a:solidFill>
                <a:srgbClr val="2E1700"/>
              </a:solidFill>
              <a:effectLst>
                <a:outerShdw blurRad="38100" dist="38100" dir="2700000" algn="tl">
                  <a:srgbClr val="000000">
                    <a:alpha val="43137"/>
                  </a:srgbClr>
                </a:outerShdw>
              </a:effectLst>
              <a:latin typeface="Arial" pitchFamily="34" charset="0"/>
              <a:cs typeface="Arial" pitchFamily="34" charset="0"/>
            </a:endParaRPr>
          </a:p>
          <a:p>
            <a:r>
              <a:rPr lang="nl-NL" sz="1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a:t>
            </a:r>
          </a:p>
          <a:p>
            <a:pPr>
              <a:buFont typeface="Arial" pitchFamily="34" charset="0"/>
              <a:buChar char="•"/>
            </a:pPr>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Sy </a:t>
            </a:r>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hoof was van goeie </a:t>
            </a:r>
            <a:r>
              <a:rPr lang="nl-NL" sz="2400"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goud</a:t>
            </a:r>
            <a:r>
              <a:rPr lang="nl-NL" sz="2400"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a:t>
            </a:r>
          </a:p>
          <a:p>
            <a:pPr>
              <a:buFont typeface="Arial" pitchFamily="34" charset="0"/>
              <a:buChar char="•"/>
            </a:pPr>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Sy </a:t>
            </a:r>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bors en sy arms van </a:t>
            </a:r>
            <a:r>
              <a:rPr lang="nl-NL" sz="2400"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silwer</a:t>
            </a:r>
            <a:r>
              <a:rPr lang="nl-NL" sz="2400"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a:t>
            </a:r>
          </a:p>
          <a:p>
            <a:pPr>
              <a:buFont typeface="Arial" pitchFamily="34" charset="0"/>
              <a:buChar char="•"/>
            </a:pPr>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Sy </a:t>
            </a:r>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buik en sy lendene van </a:t>
            </a:r>
            <a:r>
              <a:rPr lang="nl-NL" sz="2400"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koper</a:t>
            </a:r>
            <a:r>
              <a:rPr lang="nl-NL" sz="2400"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a:t>
            </a:r>
          </a:p>
          <a:p>
            <a:pPr>
              <a:buFont typeface="Arial" pitchFamily="34" charset="0"/>
              <a:buChar char="•"/>
            </a:pPr>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Sy </a:t>
            </a:r>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bene van </a:t>
            </a:r>
            <a:r>
              <a:rPr lang="nl-NL" sz="2400"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yster</a:t>
            </a:r>
            <a:r>
              <a:rPr lang="nl-NL" sz="2400"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a:t>
            </a:r>
          </a:p>
          <a:p>
            <a:pPr>
              <a:buFont typeface="Arial" pitchFamily="34" charset="0"/>
              <a:buChar char="•"/>
            </a:pPr>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Sy </a:t>
            </a:r>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voete </a:t>
            </a:r>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gedeeltelik </a:t>
            </a:r>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van </a:t>
            </a:r>
            <a:r>
              <a:rPr lang="nl-NL" sz="2400"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yster </a:t>
            </a:r>
            <a:r>
              <a:rPr lang="nl-NL" sz="2400"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en klei</a:t>
            </a:r>
            <a:r>
              <a:rPr lang="nl-NL" sz="2400"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 </a:t>
            </a:r>
            <a:endParaRPr lang="nl-NL" sz="2400" dirty="0" smtClean="0">
              <a:solidFill>
                <a:srgbClr val="0070C0"/>
              </a:solidFill>
              <a:effectLst>
                <a:outerShdw blurRad="38100" dist="38100" dir="2700000" algn="tl">
                  <a:srgbClr val="000000">
                    <a:alpha val="43137"/>
                  </a:srgbClr>
                </a:outerShdw>
              </a:effectLst>
              <a:latin typeface="Arial" pitchFamily="34" charset="0"/>
              <a:cs typeface="Arial" pitchFamily="34" charset="0"/>
            </a:endParaRPr>
          </a:p>
          <a:p>
            <a:endPar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endParaRPr>
          </a:p>
          <a:p>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Sonder mensehande of toedoen het ‘n</a:t>
            </a:r>
          </a:p>
          <a:p>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klip </a:t>
            </a:r>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losraak </a:t>
            </a:r>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en die </a:t>
            </a:r>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beeld getref het </a:t>
            </a:r>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aan</a:t>
            </a:r>
          </a:p>
          <a:p>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sy </a:t>
            </a:r>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voete van yster en van klei en </a:t>
            </a:r>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dit</a:t>
            </a:r>
          </a:p>
          <a:p>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fyngestamp (kaf geword) maar die klip</a:t>
            </a:r>
          </a:p>
          <a:p>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het ‘n groot rots geword.</a:t>
            </a:r>
          </a:p>
          <a:p>
            <a:endPar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Rectangle 7"/>
          <p:cNvSpPr/>
          <p:nvPr/>
        </p:nvSpPr>
        <p:spPr>
          <a:xfrm>
            <a:off x="144016" y="476672"/>
            <a:ext cx="8892480" cy="72008"/>
          </a:xfrm>
          <a:prstGeom prst="rect">
            <a:avLst/>
          </a:prstGeom>
          <a:solidFill>
            <a:srgbClr val="663300"/>
          </a:solidFill>
          <a:ln>
            <a:solidFill>
              <a:srgbClr val="221100"/>
            </a:solidFill>
          </a:ln>
          <a:effectLst>
            <a:outerShdw blurRad="50800" dist="50800" dir="5400000" algn="ctr" rotWithShape="0">
              <a:schemeClr val="tx1">
                <a:lumMod val="95000"/>
                <a:lumOff val="5000"/>
              </a:schemeClr>
            </a:outerShdw>
          </a:effectLst>
          <a:scene3d>
            <a:camera prst="orthographicFront">
              <a:rot lat="0" lon="0" rev="0"/>
            </a:camera>
            <a:lightRig rig="chilly" dir="t"/>
          </a:scene3d>
          <a:sp3d prstMaterial="matte"/>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ZA"/>
          </a:p>
        </p:txBody>
      </p:sp>
      <p:sp>
        <p:nvSpPr>
          <p:cNvPr id="9" name="TextBox 8"/>
          <p:cNvSpPr txBox="1"/>
          <p:nvPr/>
        </p:nvSpPr>
        <p:spPr>
          <a:xfrm>
            <a:off x="35496" y="-97651"/>
            <a:ext cx="8406467" cy="646331"/>
          </a:xfrm>
          <a:prstGeom prst="rect">
            <a:avLst/>
          </a:prstGeom>
          <a:noFill/>
        </p:spPr>
        <p:txBody>
          <a:bodyPr wrap="none" rtlCol="0">
            <a:spAutoFit/>
          </a:bodyPr>
          <a:lstStyle/>
          <a:p>
            <a:pPr algn="ctr"/>
            <a:r>
              <a:rPr lang="en-ZA" sz="3600" b="1" dirty="0" err="1" smtClean="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rPr>
              <a:t>Nebukadnésar</a:t>
            </a:r>
            <a:r>
              <a:rPr lang="en-ZA" sz="3600" b="1" dirty="0" smtClean="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rPr>
              <a:t> se </a:t>
            </a:r>
            <a:r>
              <a:rPr lang="en-ZA" sz="3600" b="1" dirty="0" err="1" smtClean="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rPr>
              <a:t>eerste</a:t>
            </a:r>
            <a:r>
              <a:rPr lang="en-ZA" sz="3600" b="1" dirty="0" smtClean="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rPr>
              <a:t> </a:t>
            </a:r>
            <a:r>
              <a:rPr lang="en-ZA" sz="3600" b="1" dirty="0" err="1" smtClean="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rPr>
              <a:t>droom</a:t>
            </a:r>
            <a:endParaRPr lang="en-ZA" sz="3600" b="1" i="1" dirty="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endParaRPr>
          </a:p>
        </p:txBody>
      </p:sp>
      <p:pic>
        <p:nvPicPr>
          <p:cNvPr id="1027" name="Picture 3" descr="C:\Users\vanzyl.j\Pictures\die-beeld3.jpg"/>
          <p:cNvPicPr>
            <a:picLocks noChangeAspect="1" noChangeArrowheads="1"/>
          </p:cNvPicPr>
          <p:nvPr/>
        </p:nvPicPr>
        <p:blipFill>
          <a:blip r:embed="rId2"/>
          <a:srcRect/>
          <a:stretch>
            <a:fillRect/>
          </a:stretch>
        </p:blipFill>
        <p:spPr bwMode="auto">
          <a:xfrm>
            <a:off x="5580112" y="1834484"/>
            <a:ext cx="3312368" cy="4186804"/>
          </a:xfrm>
          <a:prstGeom prst="rect">
            <a:avLst/>
          </a:prstGeom>
          <a:noFill/>
          <a:effectLst>
            <a:innerShdw blurRad="114300">
              <a:prstClr val="black"/>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692696"/>
            <a:ext cx="1728192" cy="369332"/>
          </a:xfrm>
          <a:prstGeom prst="rect">
            <a:avLst/>
          </a:prstGeom>
          <a:noFill/>
        </p:spPr>
        <p:txBody>
          <a:bodyPr wrap="square" rtlCol="0">
            <a:spAutoFit/>
          </a:bodyPr>
          <a:lstStyle/>
          <a:p>
            <a:endParaRPr lang="en-ZA" dirty="0"/>
          </a:p>
        </p:txBody>
      </p:sp>
      <p:sp>
        <p:nvSpPr>
          <p:cNvPr id="5" name="TextBox 4"/>
          <p:cNvSpPr txBox="1"/>
          <p:nvPr/>
        </p:nvSpPr>
        <p:spPr>
          <a:xfrm>
            <a:off x="0" y="692696"/>
            <a:ext cx="9144000" cy="4893647"/>
          </a:xfrm>
          <a:prstGeom prst="rect">
            <a:avLst/>
          </a:prstGeom>
          <a:noFill/>
        </p:spPr>
        <p:txBody>
          <a:bodyPr wrap="square" rtlCol="0">
            <a:spAutoFit/>
          </a:bodyPr>
          <a:lstStyle/>
          <a:p>
            <a:r>
              <a:rPr lang="nl-NL" sz="24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Uitlegging:</a:t>
            </a:r>
          </a:p>
          <a:p>
            <a:endParaRPr lang="nl-NL" sz="1400" dirty="0" smtClean="0">
              <a:solidFill>
                <a:srgbClr val="2E1700"/>
              </a:solidFill>
              <a:effectLst>
                <a:outerShdw blurRad="38100" dist="38100" dir="2700000" algn="tl">
                  <a:srgbClr val="000000">
                    <a:alpha val="43137"/>
                  </a:srgbClr>
                </a:outerShdw>
              </a:effectLst>
              <a:latin typeface="Arial" pitchFamily="34" charset="0"/>
              <a:cs typeface="Arial" pitchFamily="34" charset="0"/>
            </a:endParaRPr>
          </a:p>
          <a:p>
            <a:pPr>
              <a:buFont typeface="Arial" pitchFamily="34" charset="0"/>
              <a:buChar char="•"/>
            </a:pPr>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Ú is die hoof van goud. </a:t>
            </a:r>
          </a:p>
          <a:p>
            <a:pPr>
              <a:buFont typeface="Arial" pitchFamily="34" charset="0"/>
              <a:buChar char="•"/>
            </a:pPr>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En </a:t>
            </a:r>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ná u sal daar ‘n ander koninkryk opstaan, geringer as </a:t>
            </a:r>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van </a:t>
            </a:r>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u</a:t>
            </a:r>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a:t>
            </a:r>
          </a:p>
          <a:p>
            <a:pPr>
              <a:buFont typeface="Arial" pitchFamily="34" charset="0"/>
              <a:buChar char="•"/>
            </a:pPr>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a:t>
            </a:r>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n </a:t>
            </a:r>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Derde </a:t>
            </a:r>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koninkryk, van koper, wat oor die hele aarde sal heers; </a:t>
            </a:r>
          </a:p>
          <a:p>
            <a:pPr>
              <a:buFont typeface="Arial" pitchFamily="34" charset="0"/>
              <a:buChar char="•"/>
            </a:pPr>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‘n Vierde </a:t>
            </a:r>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koninkryk sal hard wees soos </a:t>
            </a:r>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yster; </a:t>
            </a:r>
            <a:endPar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endParaRPr>
          </a:p>
          <a:p>
            <a:pPr>
              <a:buFont typeface="Arial" pitchFamily="34" charset="0"/>
              <a:buChar char="•"/>
            </a:pPr>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En die voete, ‘</a:t>
            </a:r>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n verdeelde koninkryk </a:t>
            </a:r>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wees.</a:t>
            </a:r>
          </a:p>
          <a:p>
            <a:endPar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endParaRPr>
          </a:p>
          <a:p>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Maar in die dae van dié konings sal die God van die hemel ‘n koninkryk verwek wat in ewigheid nie vernietig sal word nie, en die heerskappy daarvan sal aan geen ander volk oorgelaat word nie; dit sal al daardie koninkryke verbrysel en daar ‘n einde aan maak, maar self sal dit vir ewig bestaan— </a:t>
            </a:r>
            <a:endPar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Rectangle 7"/>
          <p:cNvSpPr/>
          <p:nvPr/>
        </p:nvSpPr>
        <p:spPr>
          <a:xfrm>
            <a:off x="144016" y="476672"/>
            <a:ext cx="8892480" cy="72008"/>
          </a:xfrm>
          <a:prstGeom prst="rect">
            <a:avLst/>
          </a:prstGeom>
          <a:solidFill>
            <a:srgbClr val="663300"/>
          </a:solidFill>
          <a:ln>
            <a:solidFill>
              <a:srgbClr val="221100"/>
            </a:solidFill>
          </a:ln>
          <a:effectLst>
            <a:outerShdw blurRad="50800" dist="50800" dir="5400000" algn="ctr" rotWithShape="0">
              <a:schemeClr val="tx1">
                <a:lumMod val="95000"/>
                <a:lumOff val="5000"/>
              </a:schemeClr>
            </a:outerShdw>
          </a:effectLst>
          <a:scene3d>
            <a:camera prst="orthographicFront">
              <a:rot lat="0" lon="0" rev="0"/>
            </a:camera>
            <a:lightRig rig="chilly" dir="t"/>
          </a:scene3d>
          <a:sp3d prstMaterial="matte"/>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ZA"/>
          </a:p>
        </p:txBody>
      </p:sp>
      <p:sp>
        <p:nvSpPr>
          <p:cNvPr id="9" name="TextBox 8"/>
          <p:cNvSpPr txBox="1"/>
          <p:nvPr/>
        </p:nvSpPr>
        <p:spPr>
          <a:xfrm>
            <a:off x="35496" y="-97651"/>
            <a:ext cx="8406467" cy="646331"/>
          </a:xfrm>
          <a:prstGeom prst="rect">
            <a:avLst/>
          </a:prstGeom>
          <a:noFill/>
        </p:spPr>
        <p:txBody>
          <a:bodyPr wrap="none" rtlCol="0">
            <a:spAutoFit/>
          </a:bodyPr>
          <a:lstStyle/>
          <a:p>
            <a:pPr algn="ctr"/>
            <a:r>
              <a:rPr lang="en-ZA" sz="3600" b="1" dirty="0" err="1" smtClean="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rPr>
              <a:t>Nebukadnésar</a:t>
            </a:r>
            <a:r>
              <a:rPr lang="en-ZA" sz="3600" b="1" dirty="0" smtClean="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rPr>
              <a:t> se </a:t>
            </a:r>
            <a:r>
              <a:rPr lang="en-ZA" sz="3600" b="1" dirty="0" err="1" smtClean="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rPr>
              <a:t>eerste</a:t>
            </a:r>
            <a:r>
              <a:rPr lang="en-ZA" sz="3600" b="1" dirty="0" smtClean="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rPr>
              <a:t> </a:t>
            </a:r>
            <a:r>
              <a:rPr lang="en-ZA" sz="3600" b="1" dirty="0" err="1" smtClean="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rPr>
              <a:t>droom</a:t>
            </a:r>
            <a:endParaRPr lang="en-ZA" sz="3600" b="1" i="1" dirty="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692696"/>
            <a:ext cx="1728192" cy="369332"/>
          </a:xfrm>
          <a:prstGeom prst="rect">
            <a:avLst/>
          </a:prstGeom>
          <a:noFill/>
        </p:spPr>
        <p:txBody>
          <a:bodyPr wrap="square" rtlCol="0">
            <a:spAutoFit/>
          </a:bodyPr>
          <a:lstStyle/>
          <a:p>
            <a:endParaRPr lang="en-ZA" dirty="0"/>
          </a:p>
        </p:txBody>
      </p:sp>
      <p:sp>
        <p:nvSpPr>
          <p:cNvPr id="8" name="Rectangle 7"/>
          <p:cNvSpPr/>
          <p:nvPr/>
        </p:nvSpPr>
        <p:spPr>
          <a:xfrm>
            <a:off x="144016" y="476672"/>
            <a:ext cx="8892480" cy="72008"/>
          </a:xfrm>
          <a:prstGeom prst="rect">
            <a:avLst/>
          </a:prstGeom>
          <a:solidFill>
            <a:srgbClr val="663300"/>
          </a:solidFill>
          <a:ln>
            <a:solidFill>
              <a:srgbClr val="221100"/>
            </a:solidFill>
          </a:ln>
          <a:effectLst>
            <a:outerShdw blurRad="50800" dist="50800" dir="5400000" algn="ctr" rotWithShape="0">
              <a:schemeClr val="tx1">
                <a:lumMod val="95000"/>
                <a:lumOff val="5000"/>
              </a:schemeClr>
            </a:outerShdw>
          </a:effectLst>
          <a:scene3d>
            <a:camera prst="orthographicFront">
              <a:rot lat="0" lon="0" rev="0"/>
            </a:camera>
            <a:lightRig rig="chilly" dir="t"/>
          </a:scene3d>
          <a:sp3d prstMaterial="matte"/>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ZA"/>
          </a:p>
        </p:txBody>
      </p:sp>
      <p:sp>
        <p:nvSpPr>
          <p:cNvPr id="9" name="TextBox 8"/>
          <p:cNvSpPr txBox="1"/>
          <p:nvPr/>
        </p:nvSpPr>
        <p:spPr>
          <a:xfrm>
            <a:off x="35496" y="-97651"/>
            <a:ext cx="8406467" cy="646331"/>
          </a:xfrm>
          <a:prstGeom prst="rect">
            <a:avLst/>
          </a:prstGeom>
          <a:noFill/>
        </p:spPr>
        <p:txBody>
          <a:bodyPr wrap="none" rtlCol="0">
            <a:spAutoFit/>
          </a:bodyPr>
          <a:lstStyle/>
          <a:p>
            <a:pPr algn="ctr"/>
            <a:r>
              <a:rPr lang="en-ZA" sz="3600" b="1" dirty="0" err="1" smtClean="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rPr>
              <a:t>Nebukadnésar</a:t>
            </a:r>
            <a:r>
              <a:rPr lang="en-ZA" sz="3600" b="1" dirty="0" smtClean="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rPr>
              <a:t> se </a:t>
            </a:r>
            <a:r>
              <a:rPr lang="en-ZA" sz="3600" b="1" dirty="0" err="1" smtClean="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rPr>
              <a:t>eerste</a:t>
            </a:r>
            <a:r>
              <a:rPr lang="en-ZA" sz="3600" b="1" dirty="0" smtClean="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rPr>
              <a:t> </a:t>
            </a:r>
            <a:r>
              <a:rPr lang="en-ZA" sz="3600" b="1" dirty="0" err="1" smtClean="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rPr>
              <a:t>droom</a:t>
            </a:r>
            <a:endParaRPr lang="en-ZA" sz="3600" b="1" i="1" dirty="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endParaRPr>
          </a:p>
        </p:txBody>
      </p:sp>
      <p:pic>
        <p:nvPicPr>
          <p:cNvPr id="4100" name="Picture 4" descr="C:\Users\vanzyl.j\Pictures\babylonmap.gif"/>
          <p:cNvPicPr>
            <a:picLocks noChangeAspect="1" noChangeArrowheads="1"/>
          </p:cNvPicPr>
          <p:nvPr/>
        </p:nvPicPr>
        <p:blipFill>
          <a:blip r:embed="rId2"/>
          <a:srcRect/>
          <a:stretch>
            <a:fillRect/>
          </a:stretch>
        </p:blipFill>
        <p:spPr bwMode="auto">
          <a:xfrm>
            <a:off x="1619672" y="836711"/>
            <a:ext cx="6048672" cy="587585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692696"/>
            <a:ext cx="1728192" cy="369332"/>
          </a:xfrm>
          <a:prstGeom prst="rect">
            <a:avLst/>
          </a:prstGeom>
          <a:noFill/>
        </p:spPr>
        <p:txBody>
          <a:bodyPr wrap="square" rtlCol="0">
            <a:spAutoFit/>
          </a:bodyPr>
          <a:lstStyle/>
          <a:p>
            <a:endParaRPr lang="en-ZA" dirty="0"/>
          </a:p>
        </p:txBody>
      </p:sp>
      <p:sp>
        <p:nvSpPr>
          <p:cNvPr id="8" name="Rectangle 7"/>
          <p:cNvSpPr/>
          <p:nvPr/>
        </p:nvSpPr>
        <p:spPr>
          <a:xfrm>
            <a:off x="144016" y="476672"/>
            <a:ext cx="8892480" cy="72008"/>
          </a:xfrm>
          <a:prstGeom prst="rect">
            <a:avLst/>
          </a:prstGeom>
          <a:solidFill>
            <a:srgbClr val="663300"/>
          </a:solidFill>
          <a:ln>
            <a:solidFill>
              <a:srgbClr val="221100"/>
            </a:solidFill>
          </a:ln>
          <a:effectLst>
            <a:outerShdw blurRad="50800" dist="50800" dir="5400000" algn="ctr" rotWithShape="0">
              <a:schemeClr val="tx1">
                <a:lumMod val="95000"/>
                <a:lumOff val="5000"/>
              </a:schemeClr>
            </a:outerShdw>
          </a:effectLst>
          <a:scene3d>
            <a:camera prst="orthographicFront">
              <a:rot lat="0" lon="0" rev="0"/>
            </a:camera>
            <a:lightRig rig="chilly" dir="t"/>
          </a:scene3d>
          <a:sp3d prstMaterial="matte"/>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ZA"/>
          </a:p>
        </p:txBody>
      </p:sp>
      <p:sp>
        <p:nvSpPr>
          <p:cNvPr id="9" name="TextBox 8"/>
          <p:cNvSpPr txBox="1"/>
          <p:nvPr/>
        </p:nvSpPr>
        <p:spPr>
          <a:xfrm>
            <a:off x="35496" y="-97651"/>
            <a:ext cx="8406467" cy="646331"/>
          </a:xfrm>
          <a:prstGeom prst="rect">
            <a:avLst/>
          </a:prstGeom>
          <a:noFill/>
        </p:spPr>
        <p:txBody>
          <a:bodyPr wrap="none" rtlCol="0">
            <a:spAutoFit/>
          </a:bodyPr>
          <a:lstStyle/>
          <a:p>
            <a:pPr algn="ctr"/>
            <a:r>
              <a:rPr lang="en-ZA" sz="3600" b="1" dirty="0" err="1" smtClean="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rPr>
              <a:t>Nebukadnésar</a:t>
            </a:r>
            <a:r>
              <a:rPr lang="en-ZA" sz="3600" b="1" dirty="0" smtClean="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rPr>
              <a:t> se </a:t>
            </a:r>
            <a:r>
              <a:rPr lang="en-ZA" sz="3600" b="1" dirty="0" err="1" smtClean="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rPr>
              <a:t>eerste</a:t>
            </a:r>
            <a:r>
              <a:rPr lang="en-ZA" sz="3600" b="1" dirty="0" smtClean="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rPr>
              <a:t> </a:t>
            </a:r>
            <a:r>
              <a:rPr lang="en-ZA" sz="3600" b="1" dirty="0" err="1" smtClean="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rPr>
              <a:t>droom</a:t>
            </a:r>
            <a:endParaRPr lang="en-ZA" sz="3600" b="1" i="1" dirty="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endParaRPr>
          </a:p>
        </p:txBody>
      </p:sp>
      <p:pic>
        <p:nvPicPr>
          <p:cNvPr id="3074" name="Picture 2" descr="C:\Users\vanzyl.j\Pictures\Slide7.jpg"/>
          <p:cNvPicPr>
            <a:picLocks noChangeAspect="1" noChangeArrowheads="1"/>
          </p:cNvPicPr>
          <p:nvPr/>
        </p:nvPicPr>
        <p:blipFill>
          <a:blip r:embed="rId2"/>
          <a:srcRect/>
          <a:stretch>
            <a:fillRect/>
          </a:stretch>
        </p:blipFill>
        <p:spPr bwMode="auto">
          <a:xfrm>
            <a:off x="539552" y="836712"/>
            <a:ext cx="7848872" cy="588665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692696"/>
            <a:ext cx="1728192" cy="369332"/>
          </a:xfrm>
          <a:prstGeom prst="rect">
            <a:avLst/>
          </a:prstGeom>
          <a:noFill/>
        </p:spPr>
        <p:txBody>
          <a:bodyPr wrap="square" rtlCol="0">
            <a:spAutoFit/>
          </a:bodyPr>
          <a:lstStyle/>
          <a:p>
            <a:endParaRPr lang="en-ZA" dirty="0"/>
          </a:p>
        </p:txBody>
      </p:sp>
      <p:sp>
        <p:nvSpPr>
          <p:cNvPr id="8" name="Rectangle 7"/>
          <p:cNvSpPr/>
          <p:nvPr/>
        </p:nvSpPr>
        <p:spPr>
          <a:xfrm>
            <a:off x="144016" y="476672"/>
            <a:ext cx="8892480" cy="72008"/>
          </a:xfrm>
          <a:prstGeom prst="rect">
            <a:avLst/>
          </a:prstGeom>
          <a:solidFill>
            <a:srgbClr val="663300"/>
          </a:solidFill>
          <a:ln>
            <a:solidFill>
              <a:srgbClr val="221100"/>
            </a:solidFill>
          </a:ln>
          <a:effectLst>
            <a:outerShdw blurRad="50800" dist="50800" dir="5400000" algn="ctr" rotWithShape="0">
              <a:schemeClr val="tx1">
                <a:lumMod val="95000"/>
                <a:lumOff val="5000"/>
              </a:schemeClr>
            </a:outerShdw>
          </a:effectLst>
          <a:scene3d>
            <a:camera prst="orthographicFront">
              <a:rot lat="0" lon="0" rev="0"/>
            </a:camera>
            <a:lightRig rig="chilly" dir="t"/>
          </a:scene3d>
          <a:sp3d prstMaterial="matte"/>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ZA"/>
          </a:p>
        </p:txBody>
      </p:sp>
      <p:sp>
        <p:nvSpPr>
          <p:cNvPr id="9" name="TextBox 8"/>
          <p:cNvSpPr txBox="1"/>
          <p:nvPr/>
        </p:nvSpPr>
        <p:spPr>
          <a:xfrm>
            <a:off x="35496" y="-97651"/>
            <a:ext cx="8406467" cy="646331"/>
          </a:xfrm>
          <a:prstGeom prst="rect">
            <a:avLst/>
          </a:prstGeom>
          <a:noFill/>
        </p:spPr>
        <p:txBody>
          <a:bodyPr wrap="none" rtlCol="0">
            <a:spAutoFit/>
          </a:bodyPr>
          <a:lstStyle/>
          <a:p>
            <a:pPr algn="ctr"/>
            <a:r>
              <a:rPr lang="en-ZA" sz="3600" b="1" dirty="0" err="1" smtClean="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rPr>
              <a:t>Nebukadnésar</a:t>
            </a:r>
            <a:r>
              <a:rPr lang="en-ZA" sz="3600" b="1" dirty="0" smtClean="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rPr>
              <a:t> se </a:t>
            </a:r>
            <a:r>
              <a:rPr lang="en-ZA" sz="3600" b="1" dirty="0" err="1" smtClean="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rPr>
              <a:t>eerste</a:t>
            </a:r>
            <a:r>
              <a:rPr lang="en-ZA" sz="3600" b="1" dirty="0" smtClean="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rPr>
              <a:t> </a:t>
            </a:r>
            <a:r>
              <a:rPr lang="en-ZA" sz="3600" b="1" dirty="0" err="1" smtClean="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rPr>
              <a:t>droom</a:t>
            </a:r>
            <a:endParaRPr lang="en-ZA" sz="3600" b="1" i="1" dirty="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endParaRPr>
          </a:p>
        </p:txBody>
      </p:sp>
      <p:pic>
        <p:nvPicPr>
          <p:cNvPr id="2052" name="Picture 4" descr="C:\Users\vanzyl.j\Pictures\0310442303_qv_image_009-1024x787.jpg"/>
          <p:cNvPicPr>
            <a:picLocks noChangeAspect="1" noChangeArrowheads="1"/>
          </p:cNvPicPr>
          <p:nvPr/>
        </p:nvPicPr>
        <p:blipFill>
          <a:blip r:embed="rId2"/>
          <a:srcRect/>
          <a:stretch>
            <a:fillRect/>
          </a:stretch>
        </p:blipFill>
        <p:spPr bwMode="auto">
          <a:xfrm>
            <a:off x="755576" y="764704"/>
            <a:ext cx="7344816" cy="564489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692696"/>
            <a:ext cx="1728192" cy="369332"/>
          </a:xfrm>
          <a:prstGeom prst="rect">
            <a:avLst/>
          </a:prstGeom>
          <a:noFill/>
        </p:spPr>
        <p:txBody>
          <a:bodyPr wrap="square" rtlCol="0">
            <a:spAutoFit/>
          </a:bodyPr>
          <a:lstStyle/>
          <a:p>
            <a:endParaRPr lang="en-ZA" dirty="0"/>
          </a:p>
        </p:txBody>
      </p:sp>
      <p:sp>
        <p:nvSpPr>
          <p:cNvPr id="8" name="Rectangle 7"/>
          <p:cNvSpPr/>
          <p:nvPr/>
        </p:nvSpPr>
        <p:spPr>
          <a:xfrm>
            <a:off x="144016" y="476672"/>
            <a:ext cx="8892480" cy="72008"/>
          </a:xfrm>
          <a:prstGeom prst="rect">
            <a:avLst/>
          </a:prstGeom>
          <a:solidFill>
            <a:srgbClr val="663300"/>
          </a:solidFill>
          <a:ln>
            <a:solidFill>
              <a:srgbClr val="221100"/>
            </a:solidFill>
          </a:ln>
          <a:effectLst>
            <a:outerShdw blurRad="50800" dist="50800" dir="5400000" algn="ctr" rotWithShape="0">
              <a:schemeClr val="tx1">
                <a:lumMod val="95000"/>
                <a:lumOff val="5000"/>
              </a:schemeClr>
            </a:outerShdw>
          </a:effectLst>
          <a:scene3d>
            <a:camera prst="orthographicFront">
              <a:rot lat="0" lon="0" rev="0"/>
            </a:camera>
            <a:lightRig rig="chilly" dir="t"/>
          </a:scene3d>
          <a:sp3d prstMaterial="matte"/>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ZA"/>
          </a:p>
        </p:txBody>
      </p:sp>
      <p:sp>
        <p:nvSpPr>
          <p:cNvPr id="9" name="TextBox 8"/>
          <p:cNvSpPr txBox="1"/>
          <p:nvPr/>
        </p:nvSpPr>
        <p:spPr>
          <a:xfrm>
            <a:off x="35496" y="-97651"/>
            <a:ext cx="8406467" cy="646331"/>
          </a:xfrm>
          <a:prstGeom prst="rect">
            <a:avLst/>
          </a:prstGeom>
          <a:noFill/>
        </p:spPr>
        <p:txBody>
          <a:bodyPr wrap="none" rtlCol="0">
            <a:spAutoFit/>
          </a:bodyPr>
          <a:lstStyle/>
          <a:p>
            <a:pPr algn="ctr"/>
            <a:r>
              <a:rPr lang="en-ZA" sz="3600" b="1" dirty="0" err="1" smtClean="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rPr>
              <a:t>Nebukadnésar</a:t>
            </a:r>
            <a:r>
              <a:rPr lang="en-ZA" sz="3600" b="1" dirty="0" smtClean="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rPr>
              <a:t> se </a:t>
            </a:r>
            <a:r>
              <a:rPr lang="en-ZA" sz="3600" b="1" dirty="0" err="1" smtClean="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rPr>
              <a:t>eerste</a:t>
            </a:r>
            <a:r>
              <a:rPr lang="en-ZA" sz="3600" b="1" dirty="0" smtClean="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rPr>
              <a:t> </a:t>
            </a:r>
            <a:r>
              <a:rPr lang="en-ZA" sz="3600" b="1" dirty="0" err="1" smtClean="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rPr>
              <a:t>droom</a:t>
            </a:r>
            <a:endParaRPr lang="en-ZA" sz="3600" b="1" i="1" dirty="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endParaRPr>
          </a:p>
        </p:txBody>
      </p:sp>
      <p:pic>
        <p:nvPicPr>
          <p:cNvPr id="2053" name="Picture 5" descr="C:\Users\vanzyl.j\Pictures\daniel-chart.jpg"/>
          <p:cNvPicPr>
            <a:picLocks noChangeAspect="1" noChangeArrowheads="1"/>
          </p:cNvPicPr>
          <p:nvPr/>
        </p:nvPicPr>
        <p:blipFill>
          <a:blip r:embed="rId2"/>
          <a:srcRect/>
          <a:stretch>
            <a:fillRect/>
          </a:stretch>
        </p:blipFill>
        <p:spPr bwMode="auto">
          <a:xfrm>
            <a:off x="2195736" y="781131"/>
            <a:ext cx="4824536" cy="574421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692696"/>
            <a:ext cx="1728192" cy="369332"/>
          </a:xfrm>
          <a:prstGeom prst="rect">
            <a:avLst/>
          </a:prstGeom>
          <a:noFill/>
        </p:spPr>
        <p:txBody>
          <a:bodyPr wrap="square" rtlCol="0">
            <a:spAutoFit/>
          </a:bodyPr>
          <a:lstStyle/>
          <a:p>
            <a:endParaRPr lang="en-ZA" dirty="0"/>
          </a:p>
        </p:txBody>
      </p:sp>
      <p:sp>
        <p:nvSpPr>
          <p:cNvPr id="5" name="TextBox 4"/>
          <p:cNvSpPr txBox="1"/>
          <p:nvPr/>
        </p:nvSpPr>
        <p:spPr>
          <a:xfrm>
            <a:off x="0" y="786184"/>
            <a:ext cx="9144000" cy="3877985"/>
          </a:xfrm>
          <a:prstGeom prst="rect">
            <a:avLst/>
          </a:prstGeom>
          <a:noFill/>
        </p:spPr>
        <p:txBody>
          <a:bodyPr wrap="square" rtlCol="0">
            <a:spAutoFit/>
          </a:bodyPr>
          <a:lstStyle/>
          <a:p>
            <a:r>
              <a:rPr lang="nl-NL" sz="2400" b="1" dirty="0">
                <a:solidFill>
                  <a:srgbClr val="0070C0"/>
                </a:solidFill>
                <a:effectLst>
                  <a:outerShdw blurRad="38100" dist="38100" dir="2700000" algn="tl">
                    <a:srgbClr val="000000">
                      <a:alpha val="43137"/>
                    </a:srgbClr>
                  </a:outerShdw>
                </a:effectLst>
                <a:latin typeface="Arial" pitchFamily="34" charset="0"/>
                <a:cs typeface="Arial" pitchFamily="34" charset="0"/>
              </a:rPr>
              <a:t>2Kn 24:1  </a:t>
            </a:r>
            <a:r>
              <a:rPr lang="nl-NL" sz="2400" dirty="0">
                <a:solidFill>
                  <a:srgbClr val="2E1700"/>
                </a:solidFill>
                <a:effectLst>
                  <a:outerShdw blurRad="38100" dist="38100" dir="2700000" algn="tl">
                    <a:srgbClr val="000000">
                      <a:alpha val="43137"/>
                    </a:srgbClr>
                  </a:outerShdw>
                </a:effectLst>
                <a:latin typeface="Arial" pitchFamily="34" charset="0"/>
                <a:cs typeface="Arial" pitchFamily="34" charset="0"/>
              </a:rPr>
              <a:t>In sy dae het Nebukadnésar, die koning van Babel, opgetrek, en Jójakim het drie jaar lank sy dienaar geword; daarna het hy weer teen hom gerebelleer. </a:t>
            </a:r>
            <a:endPar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endParaRPr>
          </a:p>
          <a:p>
            <a:endParaRPr lang="nl-NL" sz="1600" dirty="0">
              <a:solidFill>
                <a:srgbClr val="2E1700"/>
              </a:solidFill>
              <a:effectLst>
                <a:outerShdw blurRad="38100" dist="38100" dir="2700000" algn="tl">
                  <a:srgbClr val="000000">
                    <a:alpha val="43137"/>
                  </a:srgbClr>
                </a:outerShdw>
              </a:effectLst>
              <a:latin typeface="Arial" pitchFamily="34" charset="0"/>
              <a:cs typeface="Arial" pitchFamily="34" charset="0"/>
            </a:endParaRPr>
          </a:p>
          <a:p>
            <a:r>
              <a:rPr lang="nl-NL" sz="24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2Kn 23:36  </a:t>
            </a:r>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Vyf en twintig jaar was Jójakim oud toe hy koning geword het, en elf jaar het hy in Jerusalem geregeer; en die naam van sy moeder was Sebúdda, ‘n dogter van Pedája, uit Ruma.</a:t>
            </a:r>
            <a:endParaRPr lang="nl-NL" sz="1400" dirty="0" smtClean="0">
              <a:solidFill>
                <a:srgbClr val="2E1700"/>
              </a:solidFill>
              <a:effectLst>
                <a:outerShdw blurRad="38100" dist="38100" dir="2700000" algn="tl">
                  <a:srgbClr val="000000">
                    <a:alpha val="43137"/>
                  </a:srgbClr>
                </a:outerShdw>
              </a:effectLst>
              <a:latin typeface="Arial" pitchFamily="34" charset="0"/>
              <a:cs typeface="Arial" pitchFamily="34" charset="0"/>
            </a:endParaRPr>
          </a:p>
          <a:p>
            <a:r>
              <a:rPr lang="nl-NL" sz="1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a:t>
            </a:r>
            <a:endParaRPr lang="en-ZA"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endParaRPr>
          </a:p>
          <a:p>
            <a:r>
              <a:rPr lang="nl-NL" sz="24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Dan 1:1  </a:t>
            </a:r>
            <a:r>
              <a:rPr lang="nl-NL" sz="2400" dirty="0">
                <a:solidFill>
                  <a:srgbClr val="2E1700"/>
                </a:solidFill>
                <a:effectLst>
                  <a:outerShdw blurRad="38100" dist="38100" dir="2700000" algn="tl">
                    <a:srgbClr val="000000">
                      <a:alpha val="43137"/>
                    </a:srgbClr>
                  </a:outerShdw>
                </a:effectLst>
                <a:latin typeface="Arial" pitchFamily="34" charset="0"/>
                <a:cs typeface="Arial" pitchFamily="34" charset="0"/>
              </a:rPr>
              <a:t>In die derde jaar van die regering van Jójakim, die koning van Juda, het Nebukadnésar, die koning van Babel, na Jerusalem gekom en dit beleër</a:t>
            </a:r>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a:t>
            </a:r>
            <a:endParaRPr lang="nl-NL" sz="1600" dirty="0">
              <a:solidFill>
                <a:srgbClr val="2E170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Rectangle 7"/>
          <p:cNvSpPr/>
          <p:nvPr/>
        </p:nvSpPr>
        <p:spPr>
          <a:xfrm>
            <a:off x="144016" y="476672"/>
            <a:ext cx="8892480" cy="72008"/>
          </a:xfrm>
          <a:prstGeom prst="rect">
            <a:avLst/>
          </a:prstGeom>
          <a:solidFill>
            <a:srgbClr val="663300"/>
          </a:solidFill>
          <a:ln>
            <a:solidFill>
              <a:srgbClr val="221100"/>
            </a:solidFill>
          </a:ln>
          <a:effectLst>
            <a:outerShdw blurRad="50800" dist="50800" dir="5400000" algn="ctr" rotWithShape="0">
              <a:schemeClr val="tx1">
                <a:lumMod val="95000"/>
                <a:lumOff val="5000"/>
              </a:schemeClr>
            </a:outerShdw>
          </a:effectLst>
          <a:scene3d>
            <a:camera prst="orthographicFront">
              <a:rot lat="0" lon="0" rev="0"/>
            </a:camera>
            <a:lightRig rig="chilly" dir="t"/>
          </a:scene3d>
          <a:sp3d prstMaterial="matte"/>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ZA"/>
          </a:p>
        </p:txBody>
      </p:sp>
      <p:sp>
        <p:nvSpPr>
          <p:cNvPr id="9" name="TextBox 8"/>
          <p:cNvSpPr txBox="1"/>
          <p:nvPr/>
        </p:nvSpPr>
        <p:spPr>
          <a:xfrm>
            <a:off x="35496" y="-97651"/>
            <a:ext cx="3033202" cy="646331"/>
          </a:xfrm>
          <a:prstGeom prst="rect">
            <a:avLst/>
          </a:prstGeom>
          <a:noFill/>
        </p:spPr>
        <p:txBody>
          <a:bodyPr wrap="none" rtlCol="0">
            <a:spAutoFit/>
          </a:bodyPr>
          <a:lstStyle/>
          <a:p>
            <a:pPr algn="ctr"/>
            <a:r>
              <a:rPr lang="en-ZA" sz="3600" b="1" dirty="0" err="1" smtClean="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rPr>
              <a:t>Agtergrond</a:t>
            </a:r>
            <a:endParaRPr lang="en-ZA" sz="3600" b="1" i="1" dirty="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endParaRPr>
          </a:p>
        </p:txBody>
      </p:sp>
      <p:pic>
        <p:nvPicPr>
          <p:cNvPr id="1026" name="Picture 2" descr="http://upload.wikimedia.org/wikipedia/commons/thumb/0/01/Jehoiakim-Eliakim.jpg/200px-Jehoiakim-Eliakim.jpg">
            <a:hlinkClick r:id="rId2"/>
          </p:cNvPr>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6915472" y="4365104"/>
            <a:ext cx="1905000" cy="1905000"/>
          </a:xfrm>
          <a:prstGeom prst="rect">
            <a:avLst/>
          </a:prstGeom>
          <a:ln>
            <a:noFill/>
          </a:ln>
          <a:effectLst>
            <a:innerShdw blurRad="114300">
              <a:prstClr val="black"/>
            </a:innerShdw>
          </a:effectLst>
        </p:spPr>
      </p:pic>
      <p:sp>
        <p:nvSpPr>
          <p:cNvPr id="7" name="TextBox 6"/>
          <p:cNvSpPr txBox="1"/>
          <p:nvPr/>
        </p:nvSpPr>
        <p:spPr>
          <a:xfrm>
            <a:off x="7007155" y="6372036"/>
            <a:ext cx="1813317" cy="369332"/>
          </a:xfrm>
          <a:prstGeom prst="rect">
            <a:avLst/>
          </a:prstGeom>
          <a:solidFill>
            <a:srgbClr val="996633"/>
          </a:solidFill>
          <a:effectLst>
            <a:innerShdw blurRad="114300">
              <a:prstClr val="black"/>
            </a:innerShdw>
          </a:effectLst>
        </p:spPr>
        <p:txBody>
          <a:bodyPr wrap="none" rtlCol="0">
            <a:spAutoFit/>
          </a:bodyPr>
          <a:lstStyle/>
          <a:p>
            <a:r>
              <a:rPr lang="en-ZA" b="1" dirty="0"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609 </a:t>
            </a:r>
            <a:r>
              <a:rPr lang="en-ZA" b="1" dirty="0" err="1"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vC</a:t>
            </a:r>
            <a:r>
              <a:rPr lang="nl-NL" b="1" dirty="0"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- 598</a:t>
            </a:r>
            <a:r>
              <a:rPr lang="en-ZA" b="1" dirty="0"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 </a:t>
            </a:r>
            <a:r>
              <a:rPr lang="en-ZA" b="1" dirty="0" err="1" smtClean="0">
                <a:solidFill>
                  <a:schemeClr val="accent2">
                    <a:lumMod val="50000"/>
                  </a:schemeClr>
                </a:solidFill>
                <a:effectLst>
                  <a:outerShdw blurRad="38100" dist="38100" dir="2700000" algn="tl">
                    <a:srgbClr val="000000">
                      <a:alpha val="43137"/>
                    </a:srgbClr>
                  </a:outerShdw>
                </a:effectLst>
                <a:latin typeface="Arial" pitchFamily="34" charset="0"/>
                <a:cs typeface="Arial" pitchFamily="34" charset="0"/>
              </a:rPr>
              <a:t>vC</a:t>
            </a:r>
            <a:endParaRPr lang="en-ZA" b="1" dirty="0">
              <a:solidFill>
                <a:schemeClr val="accent2">
                  <a:lumMod val="50000"/>
                </a:schemeClr>
              </a:solidFill>
            </a:endParaRPr>
          </a:p>
        </p:txBody>
      </p:sp>
      <p:sp>
        <p:nvSpPr>
          <p:cNvPr id="10" name="TextBox 9"/>
          <p:cNvSpPr txBox="1"/>
          <p:nvPr/>
        </p:nvSpPr>
        <p:spPr>
          <a:xfrm>
            <a:off x="144016" y="4730368"/>
            <a:ext cx="6660232" cy="1938992"/>
          </a:xfrm>
          <a:prstGeom prst="rect">
            <a:avLst/>
          </a:prstGeom>
          <a:solidFill>
            <a:srgbClr val="996633"/>
          </a:solidFill>
          <a:effectLst>
            <a:innerShdw blurRad="114300">
              <a:prstClr val="black"/>
            </a:innerShdw>
          </a:effectLst>
        </p:spPr>
        <p:txBody>
          <a:bodyPr wrap="square" rtlCol="0">
            <a:spAutoFit/>
          </a:bodyPr>
          <a:lstStyle/>
          <a:p>
            <a:r>
              <a:rPr lang="nl-NL" sz="2400" dirty="0" smtClean="0">
                <a:solidFill>
                  <a:srgbClr val="221100"/>
                </a:solidFill>
                <a:effectLst>
                  <a:outerShdw blurRad="38100" dist="38100" dir="2700000" algn="tl">
                    <a:srgbClr val="000000">
                      <a:alpha val="43137"/>
                    </a:srgbClr>
                  </a:outerShdw>
                </a:effectLst>
              </a:rPr>
              <a:t>Koning Jójakim het  die profeet </a:t>
            </a:r>
            <a:r>
              <a:rPr lang="en-ZA" sz="2400" dirty="0" err="1" smtClean="0">
                <a:solidFill>
                  <a:srgbClr val="221100"/>
                </a:solidFill>
                <a:effectLst>
                  <a:outerShdw blurRad="38100" dist="38100" dir="2700000" algn="tl">
                    <a:srgbClr val="000000">
                      <a:alpha val="43137"/>
                    </a:srgbClr>
                  </a:outerShdw>
                </a:effectLst>
              </a:rPr>
              <a:t>Jeremia</a:t>
            </a:r>
            <a:r>
              <a:rPr lang="en-ZA" sz="2400" dirty="0" smtClean="0">
                <a:solidFill>
                  <a:srgbClr val="221100"/>
                </a:solidFill>
                <a:effectLst>
                  <a:outerShdw blurRad="38100" dist="38100" dir="2700000" algn="tl">
                    <a:srgbClr val="000000">
                      <a:alpha val="43137"/>
                    </a:srgbClr>
                  </a:outerShdw>
                </a:effectLst>
              </a:rPr>
              <a:t> se </a:t>
            </a:r>
            <a:r>
              <a:rPr lang="en-ZA" sz="2400" dirty="0" err="1" smtClean="0">
                <a:solidFill>
                  <a:srgbClr val="221100"/>
                </a:solidFill>
                <a:effectLst>
                  <a:outerShdw blurRad="38100" dist="38100" dir="2700000" algn="tl">
                    <a:srgbClr val="000000">
                      <a:alpha val="43137"/>
                    </a:srgbClr>
                  </a:outerShdw>
                </a:effectLst>
              </a:rPr>
              <a:t>manuskrip</a:t>
            </a:r>
            <a:r>
              <a:rPr lang="en-ZA" sz="2400" dirty="0" smtClean="0">
                <a:solidFill>
                  <a:srgbClr val="221100"/>
                </a:solidFill>
                <a:effectLst>
                  <a:outerShdw blurRad="38100" dist="38100" dir="2700000" algn="tl">
                    <a:srgbClr val="000000">
                      <a:alpha val="43137"/>
                    </a:srgbClr>
                  </a:outerShdw>
                </a:effectLst>
              </a:rPr>
              <a:t> </a:t>
            </a:r>
            <a:r>
              <a:rPr lang="en-ZA" sz="2400" dirty="0" err="1" smtClean="0">
                <a:solidFill>
                  <a:srgbClr val="221100"/>
                </a:solidFill>
                <a:effectLst>
                  <a:outerShdw blurRad="38100" dist="38100" dir="2700000" algn="tl">
                    <a:srgbClr val="000000">
                      <a:alpha val="43137"/>
                    </a:srgbClr>
                  </a:outerShdw>
                </a:effectLst>
              </a:rPr>
              <a:t>verbrand</a:t>
            </a:r>
            <a:r>
              <a:rPr lang="en-ZA" sz="2400" dirty="0" smtClean="0">
                <a:solidFill>
                  <a:srgbClr val="221100"/>
                </a:solidFill>
                <a:effectLst>
                  <a:outerShdw blurRad="38100" dist="38100" dir="2700000" algn="tl">
                    <a:srgbClr val="000000">
                      <a:alpha val="43137"/>
                    </a:srgbClr>
                  </a:outerShdw>
                </a:effectLst>
              </a:rPr>
              <a:t> (</a:t>
            </a:r>
            <a:r>
              <a:rPr lang="en-ZA" sz="2400" dirty="0" err="1" smtClean="0">
                <a:solidFill>
                  <a:srgbClr val="221100"/>
                </a:solidFill>
                <a:effectLst>
                  <a:outerShdw blurRad="38100" dist="38100" dir="2700000" algn="tl">
                    <a:srgbClr val="000000">
                      <a:alpha val="43137"/>
                    </a:srgbClr>
                  </a:outerShdw>
                </a:effectLst>
              </a:rPr>
              <a:t>opsluit</a:t>
            </a:r>
            <a:r>
              <a:rPr lang="en-ZA" sz="2400" dirty="0" smtClean="0">
                <a:solidFill>
                  <a:srgbClr val="221100"/>
                </a:solidFill>
                <a:effectLst>
                  <a:outerShdw blurRad="38100" dist="38100" dir="2700000" algn="tl">
                    <a:srgbClr val="000000">
                      <a:alpha val="43137"/>
                    </a:srgbClr>
                  </a:outerShdw>
                </a:effectLst>
              </a:rPr>
              <a:t>) </a:t>
            </a:r>
            <a:r>
              <a:rPr lang="en-ZA" sz="2400" dirty="0" err="1" smtClean="0">
                <a:solidFill>
                  <a:srgbClr val="221100"/>
                </a:solidFill>
                <a:effectLst>
                  <a:outerShdw blurRad="38100" dist="38100" dir="2700000" algn="tl">
                    <a:srgbClr val="000000">
                      <a:alpha val="43137"/>
                    </a:srgbClr>
                  </a:outerShdw>
                </a:effectLst>
              </a:rPr>
              <a:t>wat</a:t>
            </a:r>
            <a:r>
              <a:rPr lang="en-ZA" sz="2400" dirty="0" smtClean="0">
                <a:solidFill>
                  <a:srgbClr val="221100"/>
                </a:solidFill>
                <a:effectLst>
                  <a:outerShdw blurRad="38100" dist="38100" dir="2700000" algn="tl">
                    <a:srgbClr val="000000">
                      <a:alpha val="43137"/>
                    </a:srgbClr>
                  </a:outerShdw>
                </a:effectLst>
              </a:rPr>
              <a:t> </a:t>
            </a:r>
            <a:r>
              <a:rPr lang="en-ZA" sz="2400" dirty="0" err="1" smtClean="0">
                <a:solidFill>
                  <a:srgbClr val="221100"/>
                </a:solidFill>
                <a:effectLst>
                  <a:outerShdw blurRad="38100" dist="38100" dir="2700000" algn="tl">
                    <a:srgbClr val="000000">
                      <a:alpha val="43137"/>
                    </a:srgbClr>
                  </a:outerShdw>
                </a:effectLst>
              </a:rPr>
              <a:t>hom</a:t>
            </a:r>
            <a:r>
              <a:rPr lang="en-ZA" sz="2400" dirty="0" smtClean="0">
                <a:solidFill>
                  <a:srgbClr val="221100"/>
                </a:solidFill>
                <a:effectLst>
                  <a:outerShdw blurRad="38100" dist="38100" dir="2700000" algn="tl">
                    <a:srgbClr val="000000">
                      <a:alpha val="43137"/>
                    </a:srgbClr>
                  </a:outerShdw>
                </a:effectLst>
              </a:rPr>
              <a:t> die </a:t>
            </a:r>
            <a:r>
              <a:rPr lang="en-ZA" sz="2400" dirty="0" err="1" smtClean="0">
                <a:solidFill>
                  <a:srgbClr val="221100"/>
                </a:solidFill>
                <a:effectLst>
                  <a:outerShdw blurRad="38100" dist="38100" dir="2700000" algn="tl">
                    <a:srgbClr val="000000">
                      <a:alpha val="43137"/>
                    </a:srgbClr>
                  </a:outerShdw>
                </a:effectLst>
              </a:rPr>
              <a:t>koning</a:t>
            </a:r>
            <a:r>
              <a:rPr lang="en-ZA" sz="2400" dirty="0" smtClean="0">
                <a:solidFill>
                  <a:srgbClr val="221100"/>
                </a:solidFill>
                <a:effectLst>
                  <a:outerShdw blurRad="38100" dist="38100" dir="2700000" algn="tl">
                    <a:srgbClr val="000000">
                      <a:alpha val="43137"/>
                    </a:srgbClr>
                  </a:outerShdw>
                </a:effectLst>
              </a:rPr>
              <a:t> se </a:t>
            </a:r>
            <a:r>
              <a:rPr lang="en-ZA" sz="2400" dirty="0" err="1" smtClean="0">
                <a:solidFill>
                  <a:srgbClr val="221100"/>
                </a:solidFill>
                <a:effectLst>
                  <a:outerShdw blurRad="38100" dist="38100" dir="2700000" algn="tl">
                    <a:srgbClr val="000000">
                      <a:alpha val="43137"/>
                    </a:srgbClr>
                  </a:outerShdw>
                </a:effectLst>
              </a:rPr>
              <a:t>beleid</a:t>
            </a:r>
            <a:r>
              <a:rPr lang="en-ZA" sz="2400" dirty="0" smtClean="0">
                <a:solidFill>
                  <a:srgbClr val="221100"/>
                </a:solidFill>
                <a:effectLst>
                  <a:outerShdw blurRad="38100" dist="38100" dir="2700000" algn="tl">
                    <a:srgbClr val="000000">
                      <a:alpha val="43137"/>
                    </a:srgbClr>
                  </a:outerShdw>
                </a:effectLst>
              </a:rPr>
              <a:t> </a:t>
            </a:r>
            <a:r>
              <a:rPr lang="en-ZA" sz="2400" dirty="0" err="1" smtClean="0">
                <a:solidFill>
                  <a:srgbClr val="221100"/>
                </a:solidFill>
                <a:effectLst>
                  <a:outerShdw blurRad="38100" dist="38100" dir="2700000" algn="tl">
                    <a:srgbClr val="000000">
                      <a:alpha val="43137"/>
                    </a:srgbClr>
                  </a:outerShdw>
                </a:effectLst>
              </a:rPr>
              <a:t>kritiseer</a:t>
            </a:r>
            <a:r>
              <a:rPr lang="en-ZA" sz="2400" dirty="0" smtClean="0">
                <a:solidFill>
                  <a:srgbClr val="221100"/>
                </a:solidFill>
                <a:effectLst>
                  <a:outerShdw blurRad="38100" dist="38100" dir="2700000" algn="tl">
                    <a:srgbClr val="000000">
                      <a:alpha val="43137"/>
                    </a:srgbClr>
                  </a:outerShdw>
                </a:effectLst>
              </a:rPr>
              <a:t>, want </a:t>
            </a:r>
            <a:r>
              <a:rPr lang="en-ZA" sz="2400" dirty="0" err="1" smtClean="0">
                <a:solidFill>
                  <a:srgbClr val="221100"/>
                </a:solidFill>
                <a:effectLst>
                  <a:outerShdw blurRad="38100" dist="38100" dir="2700000" algn="tl">
                    <a:srgbClr val="000000">
                      <a:alpha val="43137"/>
                    </a:srgbClr>
                  </a:outerShdw>
                </a:effectLst>
              </a:rPr>
              <a:t>dit</a:t>
            </a:r>
            <a:r>
              <a:rPr lang="en-ZA" sz="2400" dirty="0" smtClean="0">
                <a:solidFill>
                  <a:srgbClr val="221100"/>
                </a:solidFill>
                <a:effectLst>
                  <a:outerShdw blurRad="38100" dist="38100" dir="2700000" algn="tl">
                    <a:srgbClr val="000000">
                      <a:alpha val="43137"/>
                    </a:srgbClr>
                  </a:outerShdw>
                </a:effectLst>
              </a:rPr>
              <a:t> het </a:t>
            </a:r>
            <a:r>
              <a:rPr lang="en-ZA" sz="2400" dirty="0" err="1" smtClean="0">
                <a:solidFill>
                  <a:srgbClr val="221100"/>
                </a:solidFill>
                <a:effectLst>
                  <a:outerShdw blurRad="38100" dist="38100" dir="2700000" algn="tl">
                    <a:srgbClr val="000000">
                      <a:alpha val="43137"/>
                    </a:srgbClr>
                  </a:outerShdw>
                </a:effectLst>
              </a:rPr>
              <a:t>nie</a:t>
            </a:r>
            <a:r>
              <a:rPr lang="en-ZA" sz="2400" dirty="0" smtClean="0">
                <a:solidFill>
                  <a:srgbClr val="221100"/>
                </a:solidFill>
                <a:effectLst>
                  <a:outerShdw blurRad="38100" dist="38100" dir="2700000" algn="tl">
                    <a:srgbClr val="000000">
                      <a:alpha val="43137"/>
                    </a:srgbClr>
                  </a:outerShdw>
                </a:effectLst>
              </a:rPr>
              <a:t> die wet van God </a:t>
            </a:r>
            <a:r>
              <a:rPr lang="en-ZA" sz="2400" dirty="0" err="1" smtClean="0">
                <a:solidFill>
                  <a:srgbClr val="221100"/>
                </a:solidFill>
                <a:effectLst>
                  <a:outerShdw blurRad="38100" dist="38100" dir="2700000" algn="tl">
                    <a:srgbClr val="000000">
                      <a:alpha val="43137"/>
                    </a:srgbClr>
                  </a:outerShdw>
                </a:effectLst>
              </a:rPr>
              <a:t>onderhou</a:t>
            </a:r>
            <a:r>
              <a:rPr lang="en-ZA" sz="2400" dirty="0" smtClean="0">
                <a:solidFill>
                  <a:srgbClr val="221100"/>
                </a:solidFill>
                <a:effectLst>
                  <a:outerShdw blurRad="38100" dist="38100" dir="2700000" algn="tl">
                    <a:srgbClr val="000000">
                      <a:alpha val="43137"/>
                    </a:srgbClr>
                  </a:outerShdw>
                </a:effectLst>
              </a:rPr>
              <a:t> </a:t>
            </a:r>
            <a:r>
              <a:rPr lang="en-ZA" sz="2400" dirty="0" err="1" smtClean="0">
                <a:solidFill>
                  <a:srgbClr val="221100"/>
                </a:solidFill>
                <a:effectLst>
                  <a:outerShdw blurRad="38100" dist="38100" dir="2700000" algn="tl">
                    <a:srgbClr val="000000">
                      <a:alpha val="43137"/>
                    </a:srgbClr>
                  </a:outerShdw>
                </a:effectLst>
              </a:rPr>
              <a:t>nie</a:t>
            </a:r>
            <a:r>
              <a:rPr lang="en-ZA" sz="2400" dirty="0" smtClean="0">
                <a:solidFill>
                  <a:srgbClr val="221100"/>
                </a:solidFill>
                <a:effectLst>
                  <a:outerShdw blurRad="38100" dist="38100" dir="2700000" algn="tl">
                    <a:srgbClr val="000000">
                      <a:alpha val="43137"/>
                    </a:srgbClr>
                  </a:outerShdw>
                </a:effectLst>
              </a:rPr>
              <a:t>. ‘n Ander </a:t>
            </a:r>
            <a:r>
              <a:rPr lang="en-ZA" sz="2400" dirty="0" err="1" smtClean="0">
                <a:solidFill>
                  <a:srgbClr val="221100"/>
                </a:solidFill>
                <a:effectLst>
                  <a:outerShdw blurRad="38100" dist="38100" dir="2700000" algn="tl">
                    <a:srgbClr val="000000">
                      <a:alpha val="43137"/>
                    </a:srgbClr>
                  </a:outerShdw>
                </a:effectLst>
              </a:rPr>
              <a:t>profeet</a:t>
            </a:r>
            <a:r>
              <a:rPr lang="en-ZA" sz="2400" dirty="0" smtClean="0">
                <a:solidFill>
                  <a:srgbClr val="221100"/>
                </a:solidFill>
                <a:effectLst>
                  <a:outerShdw blurRad="38100" dist="38100" dir="2700000" algn="tl">
                    <a:srgbClr val="000000">
                      <a:alpha val="43137"/>
                    </a:srgbClr>
                  </a:outerShdw>
                </a:effectLst>
              </a:rPr>
              <a:t>  </a:t>
            </a:r>
            <a:r>
              <a:rPr lang="en-ZA" sz="2400" dirty="0" err="1" smtClean="0">
                <a:solidFill>
                  <a:srgbClr val="221100"/>
                </a:solidFill>
                <a:effectLst>
                  <a:outerShdw blurRad="38100" dist="38100" dir="2700000" algn="tl">
                    <a:srgbClr val="000000">
                      <a:alpha val="43137"/>
                    </a:srgbClr>
                  </a:outerShdw>
                </a:effectLst>
              </a:rPr>
              <a:t>Semája</a:t>
            </a:r>
            <a:r>
              <a:rPr lang="en-ZA" sz="2400" dirty="0" smtClean="0">
                <a:solidFill>
                  <a:srgbClr val="221100"/>
                </a:solidFill>
                <a:effectLst>
                  <a:outerShdw blurRad="38100" dist="38100" dir="2700000" algn="tl">
                    <a:srgbClr val="000000">
                      <a:alpha val="43137"/>
                    </a:srgbClr>
                  </a:outerShdw>
                </a:effectLst>
              </a:rPr>
              <a:t> </a:t>
            </a:r>
            <a:r>
              <a:rPr lang="en-ZA" sz="2400" dirty="0" err="1" smtClean="0">
                <a:solidFill>
                  <a:srgbClr val="221100"/>
                </a:solidFill>
                <a:effectLst>
                  <a:outerShdw blurRad="38100" dist="38100" dir="2700000" algn="tl">
                    <a:srgbClr val="000000">
                      <a:alpha val="43137"/>
                    </a:srgbClr>
                  </a:outerShdw>
                </a:effectLst>
              </a:rPr>
              <a:t>wat</a:t>
            </a:r>
            <a:r>
              <a:rPr lang="en-ZA" sz="2400" dirty="0" smtClean="0">
                <a:solidFill>
                  <a:srgbClr val="221100"/>
                </a:solidFill>
                <a:effectLst>
                  <a:outerShdw blurRad="38100" dist="38100" dir="2700000" algn="tl">
                    <a:srgbClr val="000000">
                      <a:alpha val="43137"/>
                    </a:srgbClr>
                  </a:outerShdw>
                </a:effectLst>
              </a:rPr>
              <a:t> die </a:t>
            </a:r>
            <a:r>
              <a:rPr lang="en-ZA" sz="2400" dirty="0" err="1" smtClean="0">
                <a:solidFill>
                  <a:srgbClr val="221100"/>
                </a:solidFill>
                <a:effectLst>
                  <a:outerShdw blurRad="38100" dist="38100" dir="2700000" algn="tl">
                    <a:srgbClr val="000000">
                      <a:alpha val="43137"/>
                    </a:srgbClr>
                  </a:outerShdw>
                </a:effectLst>
              </a:rPr>
              <a:t>selfde</a:t>
            </a:r>
            <a:r>
              <a:rPr lang="en-ZA" sz="2400" dirty="0" smtClean="0">
                <a:solidFill>
                  <a:srgbClr val="221100"/>
                </a:solidFill>
                <a:effectLst>
                  <a:outerShdw blurRad="38100" dist="38100" dir="2700000" algn="tl">
                    <a:srgbClr val="000000">
                      <a:alpha val="43137"/>
                    </a:srgbClr>
                  </a:outerShdw>
                </a:effectLst>
              </a:rPr>
              <a:t> </a:t>
            </a:r>
            <a:r>
              <a:rPr lang="en-ZA" sz="2400" dirty="0" err="1" smtClean="0">
                <a:solidFill>
                  <a:srgbClr val="221100"/>
                </a:solidFill>
                <a:effectLst>
                  <a:outerShdw blurRad="38100" dist="38100" dir="2700000" algn="tl">
                    <a:srgbClr val="000000">
                      <a:alpha val="43137"/>
                    </a:srgbClr>
                  </a:outerShdw>
                </a:effectLst>
              </a:rPr>
              <a:t>dedoen</a:t>
            </a:r>
            <a:r>
              <a:rPr lang="en-ZA" sz="2400" dirty="0" smtClean="0">
                <a:solidFill>
                  <a:srgbClr val="221100"/>
                </a:solidFill>
                <a:effectLst>
                  <a:outerShdw blurRad="38100" dist="38100" dir="2700000" algn="tl">
                    <a:srgbClr val="000000">
                      <a:alpha val="43137"/>
                    </a:srgbClr>
                  </a:outerShdw>
                </a:effectLst>
              </a:rPr>
              <a:t> het is </a:t>
            </a:r>
            <a:r>
              <a:rPr lang="en-ZA" sz="2400" dirty="0" err="1" smtClean="0">
                <a:solidFill>
                  <a:srgbClr val="221100"/>
                </a:solidFill>
                <a:effectLst>
                  <a:outerShdw blurRad="38100" dist="38100" dir="2700000" algn="tl">
                    <a:srgbClr val="000000">
                      <a:alpha val="43137"/>
                    </a:srgbClr>
                  </a:outerShdw>
                </a:effectLst>
              </a:rPr>
              <a:t>teregestel</a:t>
            </a:r>
            <a:r>
              <a:rPr lang="en-ZA" sz="2400" dirty="0" smtClean="0">
                <a:solidFill>
                  <a:srgbClr val="221100"/>
                </a:solidFill>
                <a:effectLst>
                  <a:outerShdw blurRad="38100" dist="38100" dir="2700000" algn="tl">
                    <a:srgbClr val="000000">
                      <a:alpha val="43137"/>
                    </a:srgbClr>
                  </a:outerShdw>
                </a:effectLst>
              </a:rPr>
              <a:t>.</a:t>
            </a:r>
            <a:endParaRPr lang="en-ZA" sz="2400" dirty="0">
              <a:solidFill>
                <a:srgbClr val="221100"/>
              </a:solidFill>
              <a:effectLst>
                <a:outerShdw blurRad="38100" dist="38100" dir="2700000" algn="tl">
                  <a:srgbClr val="000000">
                    <a:alpha val="43137"/>
                  </a:srgbClr>
                </a:outerShdw>
              </a:effectLst>
            </a:endParaRPr>
          </a:p>
        </p:txBody>
      </p:sp>
      <p:pic>
        <p:nvPicPr>
          <p:cNvPr id="1027" name="Picture 3" descr="C:\Users\vanzyl.j\Pictures\stdas0044.jpg"/>
          <p:cNvPicPr>
            <a:picLocks noChangeAspect="1" noChangeArrowheads="1"/>
          </p:cNvPicPr>
          <p:nvPr/>
        </p:nvPicPr>
        <p:blipFill>
          <a:blip r:embed="rId4"/>
          <a:srcRect/>
          <a:stretch>
            <a:fillRect/>
          </a:stretch>
        </p:blipFill>
        <p:spPr bwMode="auto">
          <a:xfrm>
            <a:off x="2123728" y="980728"/>
            <a:ext cx="4229100" cy="5080000"/>
          </a:xfrm>
          <a:prstGeom prst="rect">
            <a:avLst/>
          </a:prstGeom>
          <a:solidFill>
            <a:srgbClr val="996633"/>
          </a:solidFill>
          <a:effectLst>
            <a:innerShdw blurRad="114300">
              <a:prstClr val="black"/>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blinds(horizontal)">
                                      <p:cBhvr>
                                        <p:cTn id="19"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692696"/>
            <a:ext cx="1728192" cy="369332"/>
          </a:xfrm>
          <a:prstGeom prst="rect">
            <a:avLst/>
          </a:prstGeom>
          <a:noFill/>
        </p:spPr>
        <p:txBody>
          <a:bodyPr wrap="square" rtlCol="0">
            <a:spAutoFit/>
          </a:bodyPr>
          <a:lstStyle/>
          <a:p>
            <a:endParaRPr lang="en-ZA" dirty="0"/>
          </a:p>
        </p:txBody>
      </p:sp>
      <p:sp>
        <p:nvSpPr>
          <p:cNvPr id="5" name="TextBox 4"/>
          <p:cNvSpPr txBox="1"/>
          <p:nvPr/>
        </p:nvSpPr>
        <p:spPr>
          <a:xfrm>
            <a:off x="0" y="620688"/>
            <a:ext cx="9144000" cy="6124754"/>
          </a:xfrm>
          <a:prstGeom prst="rect">
            <a:avLst/>
          </a:prstGeom>
          <a:noFill/>
        </p:spPr>
        <p:txBody>
          <a:bodyPr wrap="square" rtlCol="0">
            <a:spAutoFit/>
          </a:bodyPr>
          <a:lstStyle/>
          <a:p>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Salemo se Tempel verwoes </a:t>
            </a:r>
            <a:r>
              <a:rPr lang="nl-NL" sz="24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586</a:t>
            </a:r>
            <a:r>
              <a:rPr lang="en-ZA" sz="2400"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vC</a:t>
            </a:r>
            <a:r>
              <a:rPr lang="en-ZA" sz="24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en-ZA" sz="2400" dirty="0" err="1" smtClean="0">
                <a:solidFill>
                  <a:srgbClr val="2E1700"/>
                </a:solidFill>
                <a:effectLst>
                  <a:outerShdw blurRad="38100" dist="38100" dir="2700000" algn="tl">
                    <a:srgbClr val="000000">
                      <a:alpha val="43137"/>
                    </a:srgbClr>
                  </a:outerShdw>
                </a:effectLst>
                <a:latin typeface="Arial" pitchFamily="34" charset="0"/>
                <a:cs typeface="Arial" pitchFamily="34" charset="0"/>
              </a:rPr>
              <a:t>Nebukadnesar</a:t>
            </a:r>
            <a:r>
              <a:rPr lang="en-ZA"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a:t>
            </a:r>
            <a:r>
              <a:rPr lang="en-ZA"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II. </a:t>
            </a:r>
            <a:r>
              <a:rPr lang="en-ZA" sz="24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2Kr 36:7</a:t>
            </a:r>
          </a:p>
          <a:p>
            <a:endParaRPr lang="en-ZA" sz="2400" b="1" dirty="0" smtClean="0">
              <a:solidFill>
                <a:srgbClr val="0070C0"/>
              </a:solidFill>
              <a:effectLst>
                <a:outerShdw blurRad="38100" dist="38100" dir="2700000" algn="tl">
                  <a:srgbClr val="000000">
                    <a:alpha val="43137"/>
                  </a:srgbClr>
                </a:outerShdw>
              </a:effectLst>
              <a:latin typeface="Arial" pitchFamily="34" charset="0"/>
              <a:cs typeface="Arial" pitchFamily="34" charset="0"/>
            </a:endParaRPr>
          </a:p>
          <a:p>
            <a:endParaRPr lang="en-ZA" sz="2400" b="1" dirty="0" smtClean="0">
              <a:solidFill>
                <a:srgbClr val="0070C0"/>
              </a:solidFill>
              <a:effectLst>
                <a:outerShdw blurRad="38100" dist="38100" dir="2700000" algn="tl">
                  <a:srgbClr val="000000">
                    <a:alpha val="43137"/>
                  </a:srgbClr>
                </a:outerShdw>
              </a:effectLst>
              <a:latin typeface="Arial" pitchFamily="34" charset="0"/>
              <a:cs typeface="Arial" pitchFamily="34" charset="0"/>
            </a:endParaRPr>
          </a:p>
          <a:p>
            <a:endParaRPr lang="en-ZA" sz="2800" b="1" dirty="0" smtClean="0">
              <a:solidFill>
                <a:srgbClr val="0070C0"/>
              </a:solidFill>
              <a:effectLst>
                <a:outerShdw blurRad="38100" dist="38100" dir="2700000" algn="tl">
                  <a:srgbClr val="000000">
                    <a:alpha val="43137"/>
                  </a:srgbClr>
                </a:outerShdw>
              </a:effectLst>
              <a:latin typeface="Arial" pitchFamily="34" charset="0"/>
              <a:cs typeface="Arial" pitchFamily="34" charset="0"/>
            </a:endParaRPr>
          </a:p>
          <a:p>
            <a:endParaRPr lang="en-ZA" sz="2800" b="1" dirty="0" smtClean="0">
              <a:solidFill>
                <a:srgbClr val="0070C0"/>
              </a:solidFill>
              <a:effectLst>
                <a:outerShdw blurRad="38100" dist="38100" dir="2700000" algn="tl">
                  <a:srgbClr val="000000">
                    <a:alpha val="43137"/>
                  </a:srgbClr>
                </a:outerShdw>
              </a:effectLst>
              <a:latin typeface="Arial" pitchFamily="34" charset="0"/>
              <a:cs typeface="Arial" pitchFamily="34" charset="0"/>
            </a:endParaRPr>
          </a:p>
          <a:p>
            <a:r>
              <a:rPr lang="nl-NL" sz="24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Dan 1:3-6</a:t>
            </a:r>
          </a:p>
          <a:p>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Bevel is gegee om jong seuns uit koninklike geslag sowel as uit die edeles, te bring wat geen liggaamsgebrek en mooi van aansien was en vernuftig in allerhande wysheid en kennis en insig in wetenskap, en wat bekwaam was om in die paleis van die koning te dien, en om hulle die skrif en die taal van die Chaldeërs te leer.</a:t>
            </a:r>
          </a:p>
          <a:p>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Die koning het daaglikse vir hulle van sy spys en wyn gegee vir drie jaar lank, sodat voor hom kan dien. </a:t>
            </a:r>
          </a:p>
          <a:p>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Deel van hulle uit die stam van Juda was </a:t>
            </a:r>
            <a:r>
              <a:rPr lang="nl-NL" sz="2400" dirty="0" smtClean="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rPr>
              <a:t>Daniël, Hanánja, Mísael en Asárja.</a:t>
            </a:r>
          </a:p>
        </p:txBody>
      </p:sp>
      <p:sp>
        <p:nvSpPr>
          <p:cNvPr id="8" name="Rectangle 7"/>
          <p:cNvSpPr/>
          <p:nvPr/>
        </p:nvSpPr>
        <p:spPr>
          <a:xfrm>
            <a:off x="144016" y="476672"/>
            <a:ext cx="8892480" cy="72008"/>
          </a:xfrm>
          <a:prstGeom prst="rect">
            <a:avLst/>
          </a:prstGeom>
          <a:solidFill>
            <a:srgbClr val="663300"/>
          </a:solidFill>
          <a:ln>
            <a:solidFill>
              <a:srgbClr val="221100"/>
            </a:solidFill>
          </a:ln>
          <a:effectLst>
            <a:outerShdw blurRad="50800" dist="50800" dir="5400000" algn="ctr" rotWithShape="0">
              <a:schemeClr val="tx1">
                <a:lumMod val="95000"/>
                <a:lumOff val="5000"/>
              </a:schemeClr>
            </a:outerShdw>
          </a:effectLst>
          <a:scene3d>
            <a:camera prst="orthographicFront">
              <a:rot lat="0" lon="0" rev="0"/>
            </a:camera>
            <a:lightRig rig="chilly" dir="t"/>
          </a:scene3d>
          <a:sp3d prstMaterial="matte"/>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ZA"/>
          </a:p>
        </p:txBody>
      </p:sp>
      <p:sp>
        <p:nvSpPr>
          <p:cNvPr id="9" name="TextBox 8"/>
          <p:cNvSpPr txBox="1"/>
          <p:nvPr/>
        </p:nvSpPr>
        <p:spPr>
          <a:xfrm>
            <a:off x="35496" y="-97651"/>
            <a:ext cx="3033202" cy="646331"/>
          </a:xfrm>
          <a:prstGeom prst="rect">
            <a:avLst/>
          </a:prstGeom>
          <a:noFill/>
        </p:spPr>
        <p:txBody>
          <a:bodyPr wrap="none" rtlCol="0">
            <a:spAutoFit/>
          </a:bodyPr>
          <a:lstStyle/>
          <a:p>
            <a:pPr algn="ctr"/>
            <a:r>
              <a:rPr lang="en-ZA" sz="3600" b="1" dirty="0" err="1" smtClean="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rPr>
              <a:t>Agtergrond</a:t>
            </a:r>
            <a:endParaRPr lang="en-ZA" sz="3600" b="1" i="1" dirty="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endParaRPr>
          </a:p>
        </p:txBody>
      </p:sp>
      <p:pic>
        <p:nvPicPr>
          <p:cNvPr id="10" name="Picture 4" descr="C:\Users\vanzyl.j\Pictures\Solomons-Temple-2.jpg"/>
          <p:cNvPicPr>
            <a:picLocks noChangeAspect="1" noChangeArrowheads="1"/>
          </p:cNvPicPr>
          <p:nvPr/>
        </p:nvPicPr>
        <p:blipFill>
          <a:blip r:embed="rId2"/>
          <a:srcRect/>
          <a:stretch>
            <a:fillRect/>
          </a:stretch>
        </p:blipFill>
        <p:spPr bwMode="auto">
          <a:xfrm>
            <a:off x="5724128" y="1052736"/>
            <a:ext cx="2952328" cy="1999149"/>
          </a:xfrm>
          <a:prstGeom prst="rect">
            <a:avLst/>
          </a:prstGeom>
          <a:ln>
            <a:noFill/>
          </a:ln>
          <a:effectLst>
            <a:innerShdw blurRad="114300">
              <a:prstClr val="black"/>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692696"/>
            <a:ext cx="1728192" cy="369332"/>
          </a:xfrm>
          <a:prstGeom prst="rect">
            <a:avLst/>
          </a:prstGeom>
          <a:noFill/>
        </p:spPr>
        <p:txBody>
          <a:bodyPr wrap="square" rtlCol="0">
            <a:spAutoFit/>
          </a:bodyPr>
          <a:lstStyle/>
          <a:p>
            <a:endParaRPr lang="en-ZA" dirty="0"/>
          </a:p>
        </p:txBody>
      </p:sp>
      <p:sp>
        <p:nvSpPr>
          <p:cNvPr id="5" name="TextBox 4"/>
          <p:cNvSpPr txBox="1"/>
          <p:nvPr/>
        </p:nvSpPr>
        <p:spPr>
          <a:xfrm>
            <a:off x="0" y="786184"/>
            <a:ext cx="9144000" cy="5386090"/>
          </a:xfrm>
          <a:prstGeom prst="rect">
            <a:avLst/>
          </a:prstGeom>
          <a:noFill/>
        </p:spPr>
        <p:txBody>
          <a:bodyPr wrap="square" rtlCol="0">
            <a:spAutoFit/>
          </a:bodyPr>
          <a:lstStyle/>
          <a:p>
            <a:r>
              <a:rPr lang="nl-NL" sz="24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Dan 1:7</a:t>
            </a:r>
          </a:p>
          <a:p>
            <a:r>
              <a:rPr lang="en-US" sz="2400" dirty="0" err="1" smtClean="0">
                <a:solidFill>
                  <a:srgbClr val="2E1700"/>
                </a:solidFill>
                <a:effectLst>
                  <a:outerShdw blurRad="38100" dist="38100" dir="2700000" algn="tl">
                    <a:srgbClr val="000000">
                      <a:alpha val="43137"/>
                    </a:srgbClr>
                  </a:outerShdw>
                </a:effectLst>
                <a:latin typeface="Arial" pitchFamily="34" charset="0"/>
                <a:cs typeface="Arial" pitchFamily="34" charset="0"/>
              </a:rPr>
              <a:t>Maar</a:t>
            </a:r>
            <a:r>
              <a:rPr lang="en-US"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die </a:t>
            </a:r>
            <a:r>
              <a:rPr lang="en-US" sz="2400" dirty="0" err="1" smtClean="0">
                <a:solidFill>
                  <a:srgbClr val="2E1700"/>
                </a:solidFill>
                <a:effectLst>
                  <a:outerShdw blurRad="38100" dist="38100" dir="2700000" algn="tl">
                    <a:srgbClr val="000000">
                      <a:alpha val="43137"/>
                    </a:srgbClr>
                  </a:outerShdw>
                </a:effectLst>
                <a:latin typeface="Arial" pitchFamily="34" charset="0"/>
                <a:cs typeface="Arial" pitchFamily="34" charset="0"/>
              </a:rPr>
              <a:t>owerste</a:t>
            </a:r>
            <a:r>
              <a:rPr lang="en-US"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van die </a:t>
            </a:r>
            <a:r>
              <a:rPr lang="en-US" sz="2400" dirty="0" err="1" smtClean="0">
                <a:solidFill>
                  <a:srgbClr val="2E1700"/>
                </a:solidFill>
                <a:effectLst>
                  <a:outerShdw blurRad="38100" dist="38100" dir="2700000" algn="tl">
                    <a:srgbClr val="000000">
                      <a:alpha val="43137"/>
                    </a:srgbClr>
                  </a:outerShdw>
                </a:effectLst>
                <a:latin typeface="Arial" pitchFamily="34" charset="0"/>
                <a:cs typeface="Arial" pitchFamily="34" charset="0"/>
              </a:rPr>
              <a:t>hofdienaars</a:t>
            </a:r>
            <a:r>
              <a:rPr lang="en-US"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het </a:t>
            </a:r>
            <a:r>
              <a:rPr lang="en-US" sz="2400" dirty="0" err="1" smtClean="0">
                <a:solidFill>
                  <a:srgbClr val="2E1700"/>
                </a:solidFill>
                <a:effectLst>
                  <a:outerShdw blurRad="38100" dist="38100" dir="2700000" algn="tl">
                    <a:srgbClr val="000000">
                      <a:alpha val="43137"/>
                    </a:srgbClr>
                  </a:outerShdw>
                </a:effectLst>
                <a:latin typeface="Arial" pitchFamily="34" charset="0"/>
                <a:cs typeface="Arial" pitchFamily="34" charset="0"/>
              </a:rPr>
              <a:t>hulle</a:t>
            </a:r>
            <a:r>
              <a:rPr lang="en-US"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a:t>
            </a:r>
            <a:r>
              <a:rPr lang="en-US" sz="2400" dirty="0" err="1" smtClean="0">
                <a:solidFill>
                  <a:srgbClr val="2E1700"/>
                </a:solidFill>
                <a:effectLst>
                  <a:outerShdw blurRad="38100" dist="38100" dir="2700000" algn="tl">
                    <a:srgbClr val="000000">
                      <a:alpha val="43137"/>
                    </a:srgbClr>
                  </a:outerShdw>
                </a:effectLst>
                <a:latin typeface="Arial" pitchFamily="34" charset="0"/>
                <a:cs typeface="Arial" pitchFamily="34" charset="0"/>
              </a:rPr>
              <a:t>ander</a:t>
            </a:r>
            <a:r>
              <a:rPr lang="en-US"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name </a:t>
            </a:r>
            <a:r>
              <a:rPr lang="en-US" sz="2400" dirty="0" err="1" smtClean="0">
                <a:solidFill>
                  <a:srgbClr val="2E1700"/>
                </a:solidFill>
                <a:effectLst>
                  <a:outerShdw blurRad="38100" dist="38100" dir="2700000" algn="tl">
                    <a:srgbClr val="000000">
                      <a:alpha val="43137"/>
                    </a:srgbClr>
                  </a:outerShdw>
                </a:effectLst>
                <a:latin typeface="Arial" pitchFamily="34" charset="0"/>
                <a:cs typeface="Arial" pitchFamily="34" charset="0"/>
              </a:rPr>
              <a:t>gegee</a:t>
            </a:r>
            <a:r>
              <a:rPr lang="en-US"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a:t>
            </a:r>
          </a:p>
          <a:p>
            <a:endParaRPr lang="en-US"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endParaRPr>
          </a:p>
          <a:p>
            <a:pPr>
              <a:buFont typeface="Arial" pitchFamily="34" charset="0"/>
              <a:buChar char="•"/>
            </a:pPr>
            <a:r>
              <a:rPr lang="en-US"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a:t>
            </a:r>
            <a:r>
              <a:rPr lang="en-US" sz="2400" dirty="0" err="1" smtClean="0">
                <a:solidFill>
                  <a:srgbClr val="2E1700"/>
                </a:solidFill>
                <a:effectLst>
                  <a:outerShdw blurRad="38100" dist="38100" dir="2700000" algn="tl">
                    <a:srgbClr val="000000">
                      <a:alpha val="43137"/>
                    </a:srgbClr>
                  </a:outerShdw>
                </a:effectLst>
                <a:latin typeface="Arial" pitchFamily="34" charset="0"/>
                <a:cs typeface="Arial" pitchFamily="34" charset="0"/>
              </a:rPr>
              <a:t>Daniël</a:t>
            </a:r>
            <a:r>
              <a:rPr lang="en-US"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a:t>
            </a:r>
            <a:r>
              <a:rPr lang="en-US" sz="2400" i="1" dirty="0" smtClean="0">
                <a:solidFill>
                  <a:schemeClr val="accent4">
                    <a:lumMod val="75000"/>
                  </a:schemeClr>
                </a:solidFill>
                <a:effectLst>
                  <a:outerShdw blurRad="38100" dist="38100" dir="2700000" algn="tl">
                    <a:srgbClr val="000000">
                      <a:alpha val="43137"/>
                    </a:srgbClr>
                  </a:outerShdw>
                </a:effectLst>
                <a:latin typeface="Arial" pitchFamily="34" charset="0"/>
                <a:cs typeface="Arial" pitchFamily="34" charset="0"/>
              </a:rPr>
              <a:t>(God is my judge)</a:t>
            </a:r>
          </a:p>
          <a:p>
            <a:pPr lvl="1">
              <a:buFont typeface="Wingdings" pitchFamily="2" charset="2"/>
              <a:buChar char="§"/>
            </a:pPr>
            <a:r>
              <a:rPr lang="en-US"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a:t>
            </a:r>
            <a:r>
              <a:rPr lang="en-US" sz="2400" dirty="0" err="1" smtClean="0">
                <a:solidFill>
                  <a:srgbClr val="2E1700"/>
                </a:solidFill>
                <a:effectLst>
                  <a:outerShdw blurRad="38100" dist="38100" dir="2700000" algn="tl">
                    <a:srgbClr val="000000">
                      <a:alpha val="43137"/>
                    </a:srgbClr>
                  </a:outerShdw>
                </a:effectLst>
                <a:latin typeface="Arial" pitchFamily="34" charset="0"/>
                <a:cs typeface="Arial" pitchFamily="34" charset="0"/>
              </a:rPr>
              <a:t>Béltsasar</a:t>
            </a:r>
            <a:r>
              <a:rPr lang="en-US"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a:t>
            </a:r>
            <a:r>
              <a:rPr lang="en-US" sz="2400" i="1" dirty="0" smtClean="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rPr>
              <a:t>(</a:t>
            </a:r>
            <a:r>
              <a:rPr lang="en-US" sz="2400" i="1" dirty="0" err="1" smtClean="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rPr>
              <a:t>Bel’s</a:t>
            </a:r>
            <a:r>
              <a:rPr lang="en-US" sz="2400" i="1" dirty="0" smtClean="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rPr>
              <a:t> prince)</a:t>
            </a:r>
          </a:p>
          <a:p>
            <a:pPr lvl="1">
              <a:buFont typeface="Wingdings" pitchFamily="2" charset="2"/>
              <a:buChar char="§"/>
            </a:pPr>
            <a:endParaRPr lang="en-US" sz="1600" i="1" dirty="0" smtClean="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endParaRPr>
          </a:p>
          <a:p>
            <a:pPr marL="0" lvl="1">
              <a:buFont typeface="Arial" pitchFamily="34" charset="0"/>
              <a:buChar char="•"/>
            </a:pPr>
            <a:r>
              <a:rPr lang="en-US"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a:t>
            </a:r>
            <a:r>
              <a:rPr lang="en-US" sz="2400" dirty="0" err="1" smtClean="0">
                <a:solidFill>
                  <a:srgbClr val="2E1700"/>
                </a:solidFill>
                <a:effectLst>
                  <a:outerShdw blurRad="38100" dist="38100" dir="2700000" algn="tl">
                    <a:srgbClr val="000000">
                      <a:alpha val="43137"/>
                    </a:srgbClr>
                  </a:outerShdw>
                </a:effectLst>
                <a:latin typeface="Arial" pitchFamily="34" charset="0"/>
                <a:cs typeface="Arial" pitchFamily="34" charset="0"/>
              </a:rPr>
              <a:t>Hanánja</a:t>
            </a:r>
            <a:r>
              <a:rPr lang="en-US"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a:t>
            </a:r>
            <a:r>
              <a:rPr lang="en-US" sz="2400" i="1" dirty="0" smtClean="0">
                <a:solidFill>
                  <a:schemeClr val="accent4">
                    <a:lumMod val="75000"/>
                  </a:schemeClr>
                </a:solidFill>
                <a:effectLst>
                  <a:outerShdw blurRad="38100" dist="38100" dir="2700000" algn="tl">
                    <a:srgbClr val="000000">
                      <a:alpha val="43137"/>
                    </a:srgbClr>
                  </a:outerShdw>
                </a:effectLst>
                <a:latin typeface="Arial" pitchFamily="34" charset="0"/>
                <a:cs typeface="Arial" pitchFamily="34" charset="0"/>
              </a:rPr>
              <a:t>(Beloved by the Lord)</a:t>
            </a:r>
          </a:p>
          <a:p>
            <a:pPr marL="457200" lvl="2">
              <a:buFont typeface="Wingdings" pitchFamily="2" charset="2"/>
              <a:buChar char="§"/>
            </a:pPr>
            <a:r>
              <a:rPr lang="en-US"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a:t>
            </a:r>
            <a:r>
              <a:rPr lang="en-US" sz="2400" dirty="0" err="1" smtClean="0">
                <a:solidFill>
                  <a:srgbClr val="2E1700"/>
                </a:solidFill>
                <a:effectLst>
                  <a:outerShdw blurRad="38100" dist="38100" dir="2700000" algn="tl">
                    <a:srgbClr val="000000">
                      <a:alpha val="43137"/>
                    </a:srgbClr>
                  </a:outerShdw>
                </a:effectLst>
                <a:latin typeface="Arial" pitchFamily="34" charset="0"/>
                <a:cs typeface="Arial" pitchFamily="34" charset="0"/>
              </a:rPr>
              <a:t>Sadrag</a:t>
            </a:r>
            <a:r>
              <a:rPr lang="en-US"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a:t>
            </a:r>
            <a:r>
              <a:rPr lang="en-US" sz="2400" i="1" dirty="0" smtClean="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rPr>
              <a:t>(Illumined by Sun-god)</a:t>
            </a:r>
          </a:p>
          <a:p>
            <a:pPr marL="457200" lvl="2">
              <a:buFont typeface="Wingdings" pitchFamily="2" charset="2"/>
              <a:buChar char="§"/>
            </a:pPr>
            <a:endParaRPr lang="en-US" sz="1600" i="1" dirty="0" smtClean="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endParaRPr>
          </a:p>
          <a:p>
            <a:pPr marL="0" lvl="1">
              <a:buFont typeface="Arial" pitchFamily="34" charset="0"/>
              <a:buChar char="•"/>
            </a:pPr>
            <a:r>
              <a:rPr lang="en-US"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a:t>
            </a:r>
            <a:r>
              <a:rPr lang="en-US" sz="2400" dirty="0" err="1" smtClean="0">
                <a:solidFill>
                  <a:srgbClr val="2E1700"/>
                </a:solidFill>
                <a:effectLst>
                  <a:outerShdw blurRad="38100" dist="38100" dir="2700000" algn="tl">
                    <a:srgbClr val="000000">
                      <a:alpha val="43137"/>
                    </a:srgbClr>
                  </a:outerShdw>
                </a:effectLst>
                <a:latin typeface="Arial" pitchFamily="34" charset="0"/>
                <a:cs typeface="Arial" pitchFamily="34" charset="0"/>
              </a:rPr>
              <a:t>Mísael</a:t>
            </a:r>
            <a:r>
              <a:rPr lang="en-US"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a:t>
            </a:r>
            <a:r>
              <a:rPr lang="en-US" sz="2400" i="1" dirty="0" smtClean="0">
                <a:solidFill>
                  <a:schemeClr val="accent4">
                    <a:lumMod val="75000"/>
                  </a:schemeClr>
                </a:solidFill>
                <a:effectLst>
                  <a:outerShdw blurRad="38100" dist="38100" dir="2700000" algn="tl">
                    <a:srgbClr val="000000">
                      <a:alpha val="43137"/>
                    </a:srgbClr>
                  </a:outerShdw>
                </a:effectLst>
                <a:latin typeface="Arial" pitchFamily="34" charset="0"/>
                <a:cs typeface="Arial" pitchFamily="34" charset="0"/>
              </a:rPr>
              <a:t>(meaning Who is as God) </a:t>
            </a:r>
          </a:p>
          <a:p>
            <a:pPr marL="457200" lvl="2">
              <a:buFont typeface="Wingdings" pitchFamily="2" charset="2"/>
              <a:buChar char="§"/>
            </a:pPr>
            <a:r>
              <a:rPr lang="en-US"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a:t>
            </a:r>
            <a:r>
              <a:rPr lang="en-US" sz="2400" dirty="0" err="1" smtClean="0">
                <a:solidFill>
                  <a:srgbClr val="2E1700"/>
                </a:solidFill>
                <a:effectLst>
                  <a:outerShdw blurRad="38100" dist="38100" dir="2700000" algn="tl">
                    <a:srgbClr val="000000">
                      <a:alpha val="43137"/>
                    </a:srgbClr>
                  </a:outerShdw>
                </a:effectLst>
                <a:latin typeface="Arial" pitchFamily="34" charset="0"/>
                <a:cs typeface="Arial" pitchFamily="34" charset="0"/>
              </a:rPr>
              <a:t>Mesag</a:t>
            </a:r>
            <a:r>
              <a:rPr lang="en-US"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meaning (</a:t>
            </a:r>
            <a:r>
              <a:rPr lang="en-US" sz="2400" i="1" dirty="0" smtClean="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rPr>
              <a:t>Who is like Venus)</a:t>
            </a:r>
          </a:p>
          <a:p>
            <a:pPr marL="457200" lvl="2">
              <a:buFont typeface="Wingdings" pitchFamily="2" charset="2"/>
              <a:buChar char="§"/>
            </a:pPr>
            <a:endParaRPr lang="en-US" sz="1600" i="1" dirty="0" smtClean="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endParaRPr>
          </a:p>
          <a:p>
            <a:pPr marL="0" lvl="1">
              <a:buFont typeface="Arial" pitchFamily="34" charset="0"/>
              <a:buChar char="•"/>
            </a:pPr>
            <a:r>
              <a:rPr lang="en-US"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a:t>
            </a:r>
            <a:r>
              <a:rPr lang="en-US" sz="2400" dirty="0" err="1" smtClean="0">
                <a:solidFill>
                  <a:srgbClr val="2E1700"/>
                </a:solidFill>
                <a:effectLst>
                  <a:outerShdw blurRad="38100" dist="38100" dir="2700000" algn="tl">
                    <a:srgbClr val="000000">
                      <a:alpha val="43137"/>
                    </a:srgbClr>
                  </a:outerShdw>
                </a:effectLst>
                <a:latin typeface="Arial" pitchFamily="34" charset="0"/>
                <a:cs typeface="Arial" pitchFamily="34" charset="0"/>
              </a:rPr>
              <a:t>Asárja</a:t>
            </a:r>
            <a:r>
              <a:rPr lang="en-US"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a:t>
            </a:r>
            <a:r>
              <a:rPr lang="en-US" sz="2400" i="1" dirty="0" smtClean="0">
                <a:solidFill>
                  <a:schemeClr val="accent4">
                    <a:lumMod val="75000"/>
                  </a:schemeClr>
                </a:solidFill>
                <a:effectLst>
                  <a:outerShdw blurRad="38100" dist="38100" dir="2700000" algn="tl">
                    <a:srgbClr val="000000">
                      <a:alpha val="43137"/>
                    </a:srgbClr>
                  </a:outerShdw>
                </a:effectLst>
                <a:latin typeface="Arial" pitchFamily="34" charset="0"/>
                <a:cs typeface="Arial" pitchFamily="34" charset="0"/>
              </a:rPr>
              <a:t>(The Lord is my help)</a:t>
            </a:r>
          </a:p>
          <a:p>
            <a:pPr marL="457200" lvl="2">
              <a:buFont typeface="Wingdings" pitchFamily="2" charset="2"/>
              <a:buChar char="§"/>
            </a:pPr>
            <a:r>
              <a:rPr lang="en-US"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a:t>
            </a:r>
            <a:r>
              <a:rPr lang="en-US" sz="2400" dirty="0" err="1" smtClean="0">
                <a:solidFill>
                  <a:srgbClr val="2E1700"/>
                </a:solidFill>
                <a:effectLst>
                  <a:outerShdw blurRad="38100" dist="38100" dir="2700000" algn="tl">
                    <a:srgbClr val="000000">
                      <a:alpha val="43137"/>
                    </a:srgbClr>
                  </a:outerShdw>
                </a:effectLst>
                <a:latin typeface="Arial" pitchFamily="34" charset="0"/>
                <a:cs typeface="Arial" pitchFamily="34" charset="0"/>
              </a:rPr>
              <a:t>Abednégo</a:t>
            </a:r>
            <a:r>
              <a:rPr lang="en-US"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a:t>
            </a:r>
            <a:r>
              <a:rPr lang="en-US" sz="2400" i="1" dirty="0" smtClean="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rPr>
              <a:t>(Servant of </a:t>
            </a:r>
            <a:r>
              <a:rPr lang="en-US" sz="2400" i="1" dirty="0" err="1" smtClean="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rPr>
              <a:t>Nego</a:t>
            </a:r>
            <a:r>
              <a:rPr lang="en-US" sz="2400" i="1" dirty="0" smtClean="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rPr>
              <a:t> -</a:t>
            </a:r>
            <a:r>
              <a:rPr lang="en-ZA" sz="2400" i="1" dirty="0" smtClean="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rPr>
              <a:t>god of wisdom and writing</a:t>
            </a:r>
            <a:r>
              <a:rPr lang="en-US" sz="2400" i="1" dirty="0" smtClean="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rPr>
              <a:t>)</a:t>
            </a:r>
          </a:p>
        </p:txBody>
      </p:sp>
      <p:sp>
        <p:nvSpPr>
          <p:cNvPr id="8" name="Rectangle 7"/>
          <p:cNvSpPr/>
          <p:nvPr/>
        </p:nvSpPr>
        <p:spPr>
          <a:xfrm>
            <a:off x="144016" y="476672"/>
            <a:ext cx="8892480" cy="72008"/>
          </a:xfrm>
          <a:prstGeom prst="rect">
            <a:avLst/>
          </a:prstGeom>
          <a:solidFill>
            <a:srgbClr val="663300"/>
          </a:solidFill>
          <a:ln>
            <a:solidFill>
              <a:srgbClr val="221100"/>
            </a:solidFill>
          </a:ln>
          <a:effectLst>
            <a:outerShdw blurRad="50800" dist="50800" dir="5400000" algn="ctr" rotWithShape="0">
              <a:schemeClr val="tx1">
                <a:lumMod val="95000"/>
                <a:lumOff val="5000"/>
              </a:schemeClr>
            </a:outerShdw>
          </a:effectLst>
          <a:scene3d>
            <a:camera prst="orthographicFront">
              <a:rot lat="0" lon="0" rev="0"/>
            </a:camera>
            <a:lightRig rig="chilly" dir="t"/>
          </a:scene3d>
          <a:sp3d prstMaterial="matte"/>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ZA"/>
          </a:p>
        </p:txBody>
      </p:sp>
      <p:sp>
        <p:nvSpPr>
          <p:cNvPr id="9" name="TextBox 8"/>
          <p:cNvSpPr txBox="1"/>
          <p:nvPr/>
        </p:nvSpPr>
        <p:spPr>
          <a:xfrm>
            <a:off x="35496" y="-97651"/>
            <a:ext cx="3033202" cy="646331"/>
          </a:xfrm>
          <a:prstGeom prst="rect">
            <a:avLst/>
          </a:prstGeom>
          <a:noFill/>
        </p:spPr>
        <p:txBody>
          <a:bodyPr wrap="none" rtlCol="0">
            <a:spAutoFit/>
          </a:bodyPr>
          <a:lstStyle/>
          <a:p>
            <a:pPr algn="ctr"/>
            <a:r>
              <a:rPr lang="en-ZA" sz="3600" b="1" dirty="0" err="1" smtClean="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rPr>
              <a:t>Agtergrond</a:t>
            </a:r>
            <a:endParaRPr lang="en-ZA" sz="3600" b="1" i="1" dirty="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endParaRPr>
          </a:p>
        </p:txBody>
      </p:sp>
      <p:sp>
        <p:nvSpPr>
          <p:cNvPr id="18434" name="AutoShape 2" descr="data:image/jpeg;base64,/9j/4AAQSkZJRgABAQAAAQABAAD/2wCEAAkGBxQTEhUUExQVFhUXGBwaGBgYFxgXGBwdHBkYGBcXGBgaHCggGholHBcYITEiJSkrLi4uFx8zODMsNygtLiwBCgoKDg0OGxAQGywkICQ0LC8sLCwsLSwsLCwsLCwsLCwsLCwsLCwsLCwsLCwsLCwsLCwsLCwsLCwsLCwsLCwsLP/AABEIAOsA1gMBIgACEQEDEQH/xAAcAAACAgMBAQAAAAAAAAAAAAAEBQMGAAECBwj/xABBEAABAwIEAwYEBQMCBQMFAAABAAIRAyEEBRIxQVFxBhMiYYGxMpGh0SNCUsHwFHLhB2IkM4Ky8RVDwhZjc5Ki/8QAGgEAAgMBAQAAAAAAAAAAAAAAAgMBBAUABv/EADIRAAICAQMDAgMHAwUAAAAAAAABAhEDEiExBCJBE1EFMmEUcYGRsdHwM0KhIyRDwfH/2gAMAwEAAhEDEQA/AEDea6BXDHLazWz2SGGXkhwdEiRPG3FFMdNz/wCUDQDY3v05+cotjYEi53PJA+RsNghrp4LifFK1TfZd02XO55QFwE+USEcFsjxdAtGRY7rbgdXG/IKBknaJJmCVMTcqGieaI0zt7hQyVscNKllQNKlBXEsmDl0HQotS61riGiUOWqn7rkOsuapXC0tzh260Nj/OIXL1pmx6fuFzGJCntC78UjkB7BC1SC1nMrvPf+fU/u+yBfWuPJXYLtR5rLvJ/iWHNcbowzmyZJAG3wmZtvwVVdiyXgzvH0smGOqGpTHE64HyP7pJiqRbvuuhFIDU5Kn4PSsnxXf0w/XpdxESOvsjH0H8HNPzCrfYSp4TNwOHWFa6mIZ+n5OP7gpDVNo0+nyznC/2BdVUDmPIz9Clee1CaLwWwekf4ToVWf7h8nfZK+0bh3DoM+hCKHKJ6j+m9v8ABTMmfBK2oMtO6xNfJkknFdz8lESpGBV2eljvsTsdZdsfKHYDw+i6ZIK5IGUg1j1Iw3Q0qenwUMhbvcMJXDnXWjsuXOQj5cBNNylBQjHKdpsuGRdkoK7DlDqXQKgJkwethyhLljHXXJCm9woussqG3qowbeqyqfddRFbmnFapn9vdc6l1T/cfuuYaQhzt47+p/cfdLnBGZx/z6n9590G8q9DhHmJ8h+A/9scZLo6kNHsUpzl01XxtqI+qPNYsGtvkB0aN/mUIygH0nOHxgyZO4m65c2K+pZuwAAPiEyYE8IBJPsrnWwrT+UKpdgafHkPq4/Zv1V0eFXl8zLvTtqIudhG8ki7TPp08O7xC+wJE+iUf6n9og3/hWag46XPcDAAMkMtvNiV51RMmSdrD7JuPE/mZ2fqtnAsuVvmViHyx1liY1uUbDW7rK7oAANz/AArc3K5fSc9wDQSYNgJ5Kqq8nocrag2uTdPFOb8LnDofsrXl/wDxlBzSAa1MS135iOLTzSnBdmnuPjcG+W5Vp7PZN/TvD21CZEQQAL/xvzQZMkEZ7x5I9y5KkFM0pt2py0UnioyNFQm36Tv8jMpO02XRkpK0X8ctSTQY8ocG63VqWULXKUixOVMLaVM1yDpuRTHLmhmN2TrA5RyumFCGzqVjVxK3qUi2rYSDYdfssqE+65YbDr9luobD+clBKXccKWiJLf7gh39VNhT4mf3j3XPgK9mVrNHzWf8A3u90LVcpse6aj/7j7oZ91djwjyz5DK1Yd01vEyh21NAdHT57lD16pt5WChxDoaPoPp+yJIBou+QYkU/6emHN1OJe+HCw0w0Ez5n5K8VK4gkQYHB0jbjdeLZJ46uj9Vv5/OKueWBzcBje7gOayoBykU7pTx07LON2m/Y8qzfMX4is+tU+J5kxYcgB5AABQ0UVgcDqAc7bgrdhsqo93JptnaYViypob3EmXGyxENoQTHyW0DJonR2VZwyg5wqWgW4nz/ZJ8XjBSHmdkifXLiSfETuqyx61ubOfqlj2XJcsV22dfumAci4yesBOsDjqr3YTVWcG1W6nhoaBsCADuBIj/pXmNB9yNMk2HOeBHNWepmbaQo0WmRTcH3sWkzrbM7X2UywxWyQjHmc7c37fqXbtg4BrGgmJkgmeESJVfYfkmWa5lRrUG6XTUYRwNwdx5ja/kUpD0pKkXsVLYkrOH8+qY5Lg2VfjcWjnPtzSiqJa7oSekXVlyPAAsa4vuYnSW25C4KPahOd5NXYB5rl/cubB1MdOk7G24PmoWlMu1Diw06fhLZLg8WJgQQRw34WStoQlzonKULlyduW+80tJ/nRaIUeIEwOEy7oLn2XJe4/I3GLaGnZjBU6ji6ppc4cDB9AF3n1FravggNO4G3Uctl3hsBgHinUOgF03ktuOETulWbVx/UGm0khpETeJDvCTxiLdfJWfUjKLVeDBx48kcylqb33C6ZsOv2XNd9hw3QuMxfd09cTGw85AQeHz6gIGKoVi4cW1AAOjCy/qSq0YN7mnn6qOHxbGMg3BCKwfxs/uCWZliGF1OpRdNNxABjSeTmPbwcJ6bEFMsGfGz+5RONIZ03VLPicqquSo4l8vcebj7qMtUFVxLjG5J91a+zGArQHYlrH0QDDiZIi9xF279FZnLRGzChj1v6FdfhyBJHrwSzFGy9B7S5cym3vKZBpuEwLgSJBB/SvPqvJRgy+orQzqsEIRjKDtMadkKLv6imYMar+Vwr1luCL6GOpCxc6o0dS0AfUpP2NY0UyB8Wpn0f4j8yR6BPWYoUqGKqfpc9x57f8AhFKV2Rhh2nl1emaTu5tqbaOAgkFMKeI0wKlYieEAD2SVlLTXDteptTxAmzpJuHDmCpMfSbrdOpx6xAHJE93RMUoxcmladbjwYIz4XB3FYgshkTErEpuSfJKhjkr0ijNK3eP0tHw2+q7wOUVC/wAbdDYkudYeXU+SmY0B5OxlF3PElNi6VFfJbm2OuymSMbUB73WOLYhtweqHd2OeMU9ldrhTe1/dVW3Zq3ZqI2twK7ywOo1YNiRZX3IMx1DQ64I2P+UEl5QPquNRlvEplWk40aD3tLXaSx4IIgsJER0UAsrj2nwcUnAbAh7eNhLSPSfkqc9p3SOTZxNSjcSDF4vuxJEtJ0u56TuR5qzZMyjLCKZOqm5rjwMxAMnayR/+muqMILfCePHmI800ymlW8Le6bonepIIjYwL35eSJonltvjwF5zSp09FNgiBtvAkTfz0j5JeCic1wr2vc94Om0Oi0Raw2EyggUJd6fSo7Mla5bpVNL2nl/NkO6sB8tlmGZVeSRTdoG7gCY5fVSdlyQSq9yy5XimuZdjSASdJaYkk3EtEb7XSHMc1Yapo0mnUXzWJsBpBADee/0CaZUaoYQ8NaLQA0AngZdxiF1jcilzn0yNTvEWmLnjB+/NRqiuSlSTT43/QXFshgDdRmQOZBkeydYXEgsYXYd7g6WkaA6IJnVewskt2wDIImZtHNOcrr1GU52H5TIi/BRSG5oXwVDGUC3EPc2npod6GiIiWi8D7dE9wroc3yJ9knzXFVq+I7vTppUnmTfxHjPPjtzTTDmIP93/aiybrc7pY6ceSvr+hU8nwoq1msLwwEyXEgRF9+dld6GGf3NbVXD2Q4NptA1chpcN5Xn2BrBtRrnEgDfTvx2V0wGYU3Q2lrIDZLnwOMc5N0zLZR6OMZR0t7ifRWw1Cmys4nWCG0zENtqte8bEDi6EmFVuvWfKBzPMp52j7M4h2IZWaHVKZaCCCXaSN2wTYzdKMNlL6rwIIA3Pv6o4KNX7lPqJb6fC2Ln2Ep6qdSoRcuaB6GSlXbLOnUWspNjTWqu7yYnSC0AeQO8+UK3ZM1rKIptEBpH3XmH+pFJ3e038CHAejjP/cuxpSbCd4sdr+bi/OrEP2IeALcNIM+p9kwDhVYD+YW80vzasx+Hpva+8gFk3Bgz6LeWVJE/NdXbY7UvVaW6aTHuSt0ucPK/G8rSjwNZrXHXaRbpaPZYluLbDTitrQlcfEfVOMqjW3X8PHpxjp+yTTdO8lw4eCTwH8/ZOM+TqxjmxNMibupmWHg+meR4wicrzEXIO129N4R+XUqRaGPksFw13iDeeg7t6TCrOZUThqxAB0G7T5LkLST2PScFim4hg2mONwbQQfJJsXlEOLmthgu5gJkcyBxHFV3Ic57l4/SfovQRmTSaby0EHfmPX5pOTE7uI/F1MsOzVoFyt8DwwRFhxjy6FHsqMueJ5pRjR3VZumzH3bHA7GPLy81NmTjp1DwukB3K5AJ9JkJbUtRchoS1L5Xv9xvE157xxu2IvebEH0kqk4l4BPdzEiW7gTy9VbMxIZQfGwbAVJyR8ve87U2aup/Lb+6EytrJwTaVra/0LZ2QwLSKlWoAS2QAeEbnrPsrDS8LaccXeL1BVS7N1LsE2eyD5kuc4qzYKsHOLTwd7FU8iepsfodWyPLmA6g4TDiBPUqTNLOYRbh/PqoMrcZeDweV3jasuDeTgUNdwai9YFjCKzHNMaiXNY4i8jb03QmTZd3M944O4i3ini2Nt1heG6BxFcx0LnftCaYds1S43FOBHmbtPysreHG5vShWbNHCtUkGPyOlUbL5bUiZabjqD4SfRJMxyWpSa5zfxGta+S0HUPAY8PH0Tx1Qw4zeJHmu8BmAHfEmdBLv+kCbK/Lp46TKx9f1EW6dp+P2PLckyYVGh9QnTyFreZ81ZqGXtpMpuaG+JzgAQTEG8GZ5fNQl8An9R1H1/xCLwlcOrUGOMNaBJ83S8/9wHoky35ErNki+10N8sx7m1GAkinIbDbCXOLQY4iRCLzLAMc7vWAAkw+OPAnqkmMf3b8PR8Jf/USS0gy1h1cPN/0TXsziO8w8kydTpnzM/ulySq0BGTU1J7kQqNbYc1XO2eS/1GHGg+KmXODYN5EkCBvZX8ZPSiRJ85UFbDaPhoF3/UI9yfoqseoinsa88uOcaPm17CLEQfPdHYHFaAvQf9WaFM0KTxTNOq18G1nNcI38iB9V5pQuQFpQl6kNTVGWv9Ofax1hJqElzw3qYWI/FVPC0gsM8IuLLEu7LjxpOm7Fj9ynHZvGBtTS7Z0g9CltakZtN1unh3yNLTPLb3UWgJ43bRd6R0EAj82meAPCeqZY3AtxNJ1MjxC7D58uhSHKqji7TWbLaggOa4XLfMGzgnuFxGmIDnCYDrAzyN91GuPuJeHJ4i/yKGaL2vNPTLhNugJ9bBP8l7QAsDCRHOUwzrBh1VmIDDqGrvGmIcGg6rTZwB9QqpVyiixxexzoMlrXWMkwAOMbXPJcsiLP2aU4Jvb3vYtmMzgVYY0y6nLm+cRI905GIa+iDIhxbc7XjflsvOajnUK0t3bHnw2Kt2WZyxrXeEhhiA4gAG+poncfNDKFu0O1KGLS/AbjaJr0HU6bwHAWEyHQbDVaJSTIeylclzqn4YLSIsSfJzeXryKP1mjL8ICdTdnCQ3oZHyvsEV2OzWrWNTvDOgNaLAXvM8zslZHKMHQ5OEqcfyEuXVDQe1rrhtWzhtEwZ5blWjLKoD6n/wCQj53CoeY1Q2tVB1AFzoiOLri+w4+ib5Jji5znE3Og7g3bLT82mfRDPG5Kx0Zp9r+4sWHeWYmqw7GHD1N/f6LrHVLkhB4nFtL9d/AC1wjnDmnpb3XTcypFpfUD2C+kOHxxElhB2lL0O7Hx7d2BYmhVe+ozSDTcdTXHTs6DAJMxKZ4NzxTIqAB0tAgzIE3t1j0XFCjhsZT72lLXQRYwQeThsYQRmnFMuJIEybcRA3PEHirHTSvIkUOqqWCX88jrEPIZqH5YP7fJIM2qlgqaCdL2GCORABaeieZViZdBI243B5gqt9qngtPdjQAZIEkcuPBac3UTDhyc4oww+g+6IyzCd7iWUyYnVfoHR7BAue97G6KZMuBO0cLC/VEjFGhiW1H0apY0m4DgfIgi3/lU3JcWO9Ka5TO8cdNWlXBhw8D54VGjTPRzR855qbsnmRp1alIn8MiZ5GyVYyv/AFFUsoh2lx1lsS60ED3TPszhHOqHU0sbTdJkQS6Ia2I2Fz1IU7VuBv5LVT7PzfvHwbgSYvfaVPTyJw2rOHSfunNNkNA8kPjsyp0Gl9Rwa0cefkBxPkst9TlbpP8Awi4o3wUL/VLKdGC1OqFzjUaBN+ZK8eaYXoXb3tC7FGCNLB8DeI8z/uP0VBNO60+n16O/kVnxaKCsM8rajw6xNEpscVtt9lPQqiJtOobkevpug8Y/YeqiwjRqVbTaNOWbTLYtWWGn4QTs+TAm37p5gxQFgXkirqFiBpm8/WyRskBpaRKdURz4oXgT8sGXxGaVKKGrWg2DHWFV1x+qw+ipmIwIHdi4dreCSCBA0aTB4br0YP8AAx3mAeh3+oCrvbiqA2i+JguA6OG30QwxKHBC6uWSajJIqOY4g9/ULZ35TeAD9VPgc9e03Go8NUmI5KTBs1ViYs5sg8/NNX5ewVKTABdr/wBk5NcMfl6aoPJYpxXaOsZ2aPIf4UuQ542iyoLlxLSANyYg77BN62ShzL7z9LgKo4ylpeQeBjqhmovtA6eLilkXk1jC6q4vj4nExyG+/JH4V/dUg4bunSeltptdAh0TwkGPZWw5Iw4anqmYG3zUPJooswhqb0lfy3H4l9U93Uh0RGmR0iIXHaQYjU11d7nSIHhLQBOwEeatGLyzRhSaIhzHNqddJBPVMMYwPb426qdQBxH6TA2j5oHn3uiXgb7b3KR2TzR2HrAT4KlvKeBT/N6+usT+kAWMeZ+pVVq4AtxHdHn/AJB9lesNTY1tIPAuTDnCfEYgu6xHqrEMOp606Kv2yOBaJR1CR2Mc3ZxVezPMa1Npa5jvE4kkggXgCP5xVyxraVF5GvQAbsaGRzA+EuMgbboHPQ14Yf1VGAdJvb1UOUoy0vcbkw4s2L1Ix0+fB3hc0/p2jvKdgOGkkR5Eox2durHTTpVWjm5ugR1mD0QFapNUumjAt+I4y0i+oMHxdIWdoe04NFjKbnOe61xBHAkjhPAJMsMHK0tzsGXI4qeV7ew17OnBV5AeTXYZh40OEb6LkEeYJ9E2yrE0WOLBUgai7x783X4xBXlmHwJ+JztJmbb/AD4Iqvfck9bprSqiq+jy5J65Pb68npec9shBGGpl5/U/wt9BufoqTj8XUquNSu7UeA2A8mt4IPCZkWgB3ib5bj7hHDE0qogEHyNiOo3QwwQj8o2MvR5RWsfLgXJQ6xlXHE5a0iLjySbE5XyKfFMTmlGW6FrTKxHUcDCxSV9LB8UfF6BdYP4oUeId4ipMD8QS1wMk+5luo0vEPNsJxEFo6JRQ+JpTzMGwaZ6KfoIY3oOmk4cgfuq724d+DR4+L/4pzhq3hdHGfZV/tg7/AIakf/uR/wDyfsgoKD70Q9m64cRTJAcDY9eCZsf/AMSzeBTdwgzqAIPmI9uaU/0YgGmQHkBpadnN3vFwRwKKoVD38vPjDNLgCCLQdXUiJni0+gRjubPUOSxUx++qLcjZUXtRTArujYwfp/hPcyxmkMvu8+xVez+rqfI5R7otNMTif+3X3mGnLaQ5u94V6x7opsCpeHvUot5XVwxz50jkq2TwX+mjf8+hNVq/gvH+0+ykwlQOpAcggK58Dh/tPssyerLQEpx2HSgrK7jyHY09B7AK0VKIfTg9foqvmbIxitTT4RC2el+RHmPiP9VmhTDwGvGqBAdJDh5ahdVzF5bUbiGOeIa1wawCSDudW8A738lZH2uucyry1o85+kfumZ8akr9ith6iWOLj7le7RUwWADfUktdoa4viCfohc57Ql1QabNG3n/uI811XqawDzCpys1OghCMG3836X/2bdXupg4EJNVreKEVSqnZQ4lqGe3TCaoi4QVZurhfnxTAAFC1WwY+S5HZYp/cQf1tZkAVDHnDvdYMRWN9U+gXXdjddMbZM1UVVhTZy/EVeJHyCxbqOWLtTAljSYFWfLj1UmCNx1F06oYFpFxzKMp5QyDpkE89uP89FX9dLYeuilN2E4ep8J4SFZ88p+Bh5Kkf+k1A8RcTwKf5jl9bSJa9xA5kwieWFp2Lj8Om7TdBL8Toa5xiA6J8nD/CC7U12PwliCWua6Ost/cIfAZbVqAtaCIuQTG0xbmmObZDowdZz3S4NBAHCCDuol1GNOmw/sKhHVKW/sK+yjAW6pv7BQYWuTiajuBn9kJklYta5R5fX8c89R+Z/wmR+YLqJXhSD85qkhn9zvZKq946rvFVCQzqVEx/iHVRIHE+2htll8Q3yH2VnxnxKs5EZrk8gB7KzY8+Iqrk+Y2Ok4/MjxNTwkeSjyM+62+I9FrKzBQeBs1UxXnzYxbXeX3T/AArvDvwSPtM78amf5umuCNgtXo3/AKaPL/E1WZhbXA2SzO6hawxuRDf3PpumA3KrGYY0OrPpus5pgA8uYTuolUBHQdPHNlqTpL/P0KlmGHAkDgpsPX/DB6hdV6ZGoHeUBh3w0jkVT5Rfk/TnxVnTBL/qiqB8RQ9A+Jx5AKXDmx6qWDi5GtIhQ4gjzWg+y0+UBdbtEL3Qpqex6KBwJ2XTKnhjiiYmD3ZgbPFYuHk2CxSLfIdhc0/LxHP1TvA4kOaSDtZUabnqUxyrHupkxdp3B9x5pGTDa2DwdW4yqXBb2VTIVxrVvw5HL/4rzuhmlMxLtM8+CvD8XSZTGp4u3YXO1rD1Wfmxu1saEssGk7Ocnb4nn0PyRWe0i/C12jc03/QFV7Lc7YytpcHQ/YRx534W+qPzfMnOw9Utln4b9t9iPRcumySyJ17FXqOoxpc8nm+FxelpHAqbCv48h90sciabolbC5KMpNxoLxFSzPVcUH39UNWqbeQUmENvVDMZidUWHs6fG4+YT/GVPGeqRdnW/Uz7BNcW78QjzVGb7ja6V9iJqrrLnCmCu37BRscJQ+C1Ldi7tMfxKfr7prgjIhKs/N6c+aOwFSwWr0fyI8p8V/rsZMM9V592tqd7iHub/AO3DJ8wLn5yPRXnFYoUmOqG0D5k/CPU2VIwghp1gy4kuO4JNyZTeolSoT0GFZJO3QtpY/UNL9+BQlZsE+d0TmOFAMhBGoSIPBV19Cxlcl2z8E2FdZ/op6ewQmHPhPVGPtAUMnFxf85DGOEQtByDaeSkY6FFFlZDGvg7rGvkldvwT5+F3l4TfkRa6HxFF9ONTSCdpEfQolTK7nR2SsU1HCFwBDm3HHVby2WIbRGs2zKNQkOF1AcI5hgj+dU6a61vJTsPhMqv6skaH2XHJV5K+LOaDbnK9DwNZrqDTItZVJ2XNebGCrFluQ6gJeBtMDh97I31EIq2VpfDnLmVIW4us0Ytmn8pEwJTEVn1u9p0wNIa86jNxBt5Iul2ZpMrBxcXDlETvyPRN2wKVQMaGjS6w6JGTrl/YFj6KEFct2vyPH5up5gHzCiZhnvdDYkTa3ASTfyTnJM1oUnfj4cVBBE6nCx5jbZXb8orVa3Ezz7IjDVIACiwT2nEaXRTovfEkyGtJ8JJ3gWurTj+ypofG06Ts9plvldDJrgZhjqOuzp9/sjsS/wDEQOTM0z1ROJdcFUpLvNjCtONB5Ph9VHT3XXeeBQMddAWpPeiPNqD3aQxrnHeGgkwLmwWsNVGrux8f6fzbT8O6sGQ1wyux7jpAkGdriBfqQqh2jxcZyalFwGh1Nzn7gQ1usnmNKt9Nncbikef+JYNWb7zvtJjNbqeHH5CH1J/UR4W+gM+oTPK8KGtkqo51mJr4irWiA9xgchs310gesqTC53UYI1FzeR/Y7qw5uXIrDjWONB2eZax0lngPL8vy4Kn4imWmDuP5ZWHGZjrEhKXNNQhrQS4mGgb9ESWwrM09vJBgbmPNEVHSfVTVMnrUL1GETtcH2JQRN0OzewaUoRSlsGYWgXTpAJHC0+g4+inqZe8RDX+csIHzKX06ukyETXzIuESfshalewOtUTUMxezwAujlO19t0PimOJGoies/OP3WsJjSxxsC07ggOHWCpsbmMt0jTB4NaG+tl1VLZAOW27I6DnAaQ0kzPIxH+VimZRY8AmQ7nNiLbjgVpd2+Qk5eC9jsgS2abtQj1n7JZm+WPw0d5ZrtnbCeXkUtyrtBXoO8DtTf0u29ET2u7V/1NCm3RDg+SOfhIBaeU81S9HKpK90X1ncd/BrDG6uuTUrE8wPuvIcux1RrtLTG9jcbf4VryDtFjHkMaym7TMuMj2+yHP08mqQxdSppUmXqpd4UGJdopVSbANd9UFmPZzGmHsrjVyB0+nJU7OMrxs6aoqlvF0l7R5mNgN0vF0alXehcupS2SsXUMOHVrsL2tl0NMEgAz6KDFYcEkssCTA8uAVho5b3RpmjWlukh5cA5w1CwYPzSbAeac1ewjtI0PGqLjzi/1lacckU92Jli0qpbHmrqL2/F4gf5srd2Z7bVqTBRe0VqIEAP3A/Sd5A6LWYdmMTSEmnI5tv6pBUYAbtg+YgqZQjNCIrS7TLFi8fqe5zAKbTcAXgJK7H1n1QO8JBMWA2+Sjq4olsAGOMCwCEw5IhwMeK0+4+qXGCTLWTO3STY7zLG1GMljyDI8/dc5Vja74/GDfMtHP3QWKxYqFrNrzPorVk/ZwV2AYd4L9DXvY6Rc7hro0nhbzRzUE96X4HRytzvU6X1F+JxFaGtdU1S2XC3O23McPJKMJhqhe5oB8W5jhubqzV+zden8bdIm7iRHWxQtTG0KUgVSY4DiUDlCMajuwprW9TdfjYmxmXFgkEHpv8A5Sx77pljseat2sd1i/rzsk9VxJI2PEG3ujjxuVckqex0+oSQAJJI/wDEKyYTLXYYsqPB1G5IBIbv4SR6XSvsu1ord4+IZsPM2B9Lp1SzLE0nkBgLS4kePw3M/ugySlxEZgj/AMjW/gyp2kpfCYfLuItE8+Sr+bYUU6hDZ0G432OyvLc/a1kuDdfENE/Upfiu0extpNiLW6ylwlJcIdli8i7mkVTB5fVq/wDLYSBu7Zo6uNkUzKjpd4gdDwHaPFu2bG3JMnv/AKlrtLyBJECwI6ckLodRBALpdYgiBbaY3R+pJ7FX0Vfuvc7yiiA4k0XhpBaS4xY8dVgNhYIqnVpUmuIZT8TnRI1eGSLHlZIK1SodzN+BRb8VNMU+722cbETuIFiulBvchSS2Aaj9Ljou3h5eSxTU8uc7YH6rE64iNOTwRPJkweJXD6hdAd5/QInGWe7wwQ4+5QFZhNwuTGydcHOHqBjw47X9iP3Vv7IZrRpUyXGXF48Au4iQqgGuBNhMbHkf3TrCd6aQYO5aCbC+snfcAmPkgmk1QeGco/8Ah7Xhs3oVfgqt6EwfUG6Ie08CvOOztChDaVSpVp1RweAA88dDjuDur06qKdOGeJzR4QTEngCSs6UVB0gpRiqpkFbB0aTg9tKkKnAtY0O6zw6rqj3jjPhA9SfnKXYDF1Hlzq1Ih3lEdGyUc3FjiHAf2n9pRWTVbBL6LyI1x6LihlI0w7u3j/c0H3BQ1LNqLnFrXOcRya4j5xCZU8TNt/oUWwNNFbxvYRusuw7mMDvipvaXsnjpggtB5Sjcv7O4d2rvgytUjSXRDWgbMY38rR1J5lM8bjmU6bnOcQOYBJvYQOpQ+UuaxjdIcQRZxG/VBOUvDDUpONNiLGf6b0xUFXDvgifw6o1MNjaRcfVNuy2R1cM0GqaYDWwGsLnDYCbgRxMRxTluJB4pd2hzPRQqEN1Q3nA9SNgo9SctmwIuS7V5POu3vaJ1eoaTT4ZgAEyfM+vBJMFk3F5lD4Cp3lZzzE3I4AcoHJOBVV2tC0ofgxwl3S/AyvV0DSyyFpVA4/iXHQKLFYoIE15HJSkMnlVhedAB1MUwBMiBAmYQRxdVtiJjhsUPisXMRuEwbizWaIYC8fM/dHVJFVzU5PS6B266pudA48SUfTqYehw7x/M3ASzEUKwu7wj5IVjJN9Tv5zRUn5F+o4/27+7/AGGD8xYdXhhxMgtsfpZc4fP6zLatQ5G6W1anAW/nNRo1ji+UVcmeV8/kPB2kdxps+Q+yz/6jfwY0eg+yRhbhSsMPYH7Rkfka1M/rH80dFiVrFPpQ9gPVn7ntdbLqD7VKQPp9rpNmHYOg8E0HljuTjqaf3CsRC5CxllkuGajhZ5RjcjxWGqS6kTGxb4wQOnD0UmXYlrHGpVZV7wmR4SABw4K+5RVLqz3OMu1lsm9hsByVtpvJAlWHnfDQFPE9nZ5JTzoYl7mu006TbwbvJ5z+WPJPMmzk0RoNQvbNg4N8PMBwj+GyvdXBU3jx02O6safcKKjkeGadTcPRBGxFNv2S3ni1TQUcvmStmYYh9NtQHSHCYK1iqgpsc8mY28zsPqQiMQ6RfySfPnnVhm/lc8yOcC3ulJ2yIq3RmBY4NE3JuYtfiUybVA3aPlK60DkuCV2qw3G2SB7f0hECu2OSBqCy4w1xdC5HaBiytyIKQdvdX9I8iNtuZ4fLdNGW2QmbtD3FrrjunmDtNhKOHNkNUzxfBOLZtZF08Qeq4pWqgDYi6mxTANgtJhYotQ2fAPUErh9Kykon+eikeVFnaE1YpqUSF1hqj2nwprFk/wCwWGZUxrWvaHNALgDtI2McVLyUrorvptLtMqOIr1GuioCHRMOEb3BgqB+KcfXdWP8A1PcTmFWeDWAf/qqoE2FOKZTlln7m1ixqyEwUYGroLS6CJAmwsUUrakk//9k=">
            <a:hlinkClick r:id="rId2"/>
          </p:cNvPr>
          <p:cNvSpPr>
            <a:spLocks noChangeAspect="1" noChangeArrowheads="1"/>
          </p:cNvSpPr>
          <p:nvPr/>
        </p:nvSpPr>
        <p:spPr bwMode="auto">
          <a:xfrm>
            <a:off x="114300" y="-1074738"/>
            <a:ext cx="2038350" cy="2238376"/>
          </a:xfrm>
          <a:prstGeom prst="rect">
            <a:avLst/>
          </a:prstGeom>
          <a:noFill/>
        </p:spPr>
        <p:txBody>
          <a:bodyPr vert="horz" wrap="square" lIns="91440" tIns="45720" rIns="91440" bIns="45720" numCol="1" anchor="t" anchorCtr="0" compatLnSpc="1">
            <a:prstTxWarp prst="textNoShape">
              <a:avLst/>
            </a:prstTxWarp>
          </a:bodyPr>
          <a:lstStyle/>
          <a:p>
            <a:endParaRPr lang="en-ZA"/>
          </a:p>
        </p:txBody>
      </p:sp>
      <p:sp>
        <p:nvSpPr>
          <p:cNvPr id="18436" name="AutoShape 4" descr="data:image/jpeg;base64,/9j/4AAQSkZJRgABAQAAAQABAAD/2wCEAAkGBxQTEhUUExQVFhUXGBwaGBgYFxgXGBwdHBkYGBcXGBgaHCggGholHBcYITEiJSkrLi4uFx8zODMsNygtLiwBCgoKDg0OGxAQGywkICQ0LC8sLCwsLSwsLCwsLCwsLCwsLCwsLCwsLCwsLCwsLCwsLCwsLCwsLCwsLCwsLCwsLP/AABEIAOsA1gMBIgACEQEDEQH/xAAcAAACAgMBAQAAAAAAAAAAAAAEBQMGAAECBwj/xABBEAABAwIEAwYEBQMCBQMFAAABAAIRAyEEBRIxQVFxBhMiYYGxMpGh0SNCUsHwFHLhB2IkM4Ky8RVDwhZjc5Ki/8QAGgEAAgMBAQAAAAAAAAAAAAAAAgMBBAUABv/EADIRAAICAQMDAgMHAwUAAAAAAAABAhEDEiExBCJBE1EFMmEUcYGRsdHwM0KhIyRDwfH/2gAMAwEAAhEDEQA/AEDea6BXDHLazWz2SGGXkhwdEiRPG3FFMdNz/wCUDQDY3v05+cotjYEi53PJA+RsNghrp4LifFK1TfZd02XO55QFwE+USEcFsjxdAtGRY7rbgdXG/IKBknaJJmCVMTcqGieaI0zt7hQyVscNKllQNKlBXEsmDl0HQotS61riGiUOWqn7rkOsuapXC0tzh260Nj/OIXL1pmx6fuFzGJCntC78UjkB7BC1SC1nMrvPf+fU/u+yBfWuPJXYLtR5rLvJ/iWHNcbowzmyZJAG3wmZtvwVVdiyXgzvH0smGOqGpTHE64HyP7pJiqRbvuuhFIDU5Kn4PSsnxXf0w/XpdxESOvsjH0H8HNPzCrfYSp4TNwOHWFa6mIZ+n5OP7gpDVNo0+nyznC/2BdVUDmPIz9Clee1CaLwWwekf4ToVWf7h8nfZK+0bh3DoM+hCKHKJ6j+m9v8ABTMmfBK2oMtO6xNfJkknFdz8lESpGBV2eljvsTsdZdsfKHYDw+i6ZIK5IGUg1j1Iw3Q0qenwUMhbvcMJXDnXWjsuXOQj5cBNNylBQjHKdpsuGRdkoK7DlDqXQKgJkwethyhLljHXXJCm9woussqG3qowbeqyqfddRFbmnFapn9vdc6l1T/cfuuYaQhzt47+p/cfdLnBGZx/z6n9590G8q9DhHmJ8h+A/9scZLo6kNHsUpzl01XxtqI+qPNYsGtvkB0aN/mUIygH0nOHxgyZO4m65c2K+pZuwAAPiEyYE8IBJPsrnWwrT+UKpdgafHkPq4/Zv1V0eFXl8zLvTtqIudhG8ki7TPp08O7xC+wJE+iUf6n9og3/hWag46XPcDAAMkMtvNiV51RMmSdrD7JuPE/mZ2fqtnAsuVvmViHyx1liY1uUbDW7rK7oAANz/AArc3K5fSc9wDQSYNgJ5Kqq8nocrag2uTdPFOb8LnDofsrXl/wDxlBzSAa1MS135iOLTzSnBdmnuPjcG+W5Vp7PZN/TvD21CZEQQAL/xvzQZMkEZ7x5I9y5KkFM0pt2py0UnioyNFQm36Tv8jMpO02XRkpK0X8ctSTQY8ocG63VqWULXKUixOVMLaVM1yDpuRTHLmhmN2TrA5RyumFCGzqVjVxK3qUi2rYSDYdfssqE+65YbDr9luobD+clBKXccKWiJLf7gh39VNhT4mf3j3XPgK9mVrNHzWf8A3u90LVcpse6aj/7j7oZ91djwjyz5DK1Yd01vEyh21NAdHT57lD16pt5WChxDoaPoPp+yJIBou+QYkU/6emHN1OJe+HCw0w0Ez5n5K8VK4gkQYHB0jbjdeLZJ46uj9Vv5/OKueWBzcBje7gOayoBykU7pTx07LON2m/Y8qzfMX4is+tU+J5kxYcgB5AABQ0UVgcDqAc7bgrdhsqo93JptnaYViypob3EmXGyxENoQTHyW0DJonR2VZwyg5wqWgW4nz/ZJ8XjBSHmdkifXLiSfETuqyx61ubOfqlj2XJcsV22dfumAci4yesBOsDjqr3YTVWcG1W6nhoaBsCADuBIj/pXmNB9yNMk2HOeBHNWepmbaQo0WmRTcH3sWkzrbM7X2UywxWyQjHmc7c37fqXbtg4BrGgmJkgmeESJVfYfkmWa5lRrUG6XTUYRwNwdx5ja/kUpD0pKkXsVLYkrOH8+qY5Lg2VfjcWjnPtzSiqJa7oSekXVlyPAAsa4vuYnSW25C4KPahOd5NXYB5rl/cubB1MdOk7G24PmoWlMu1Diw06fhLZLg8WJgQQRw34WStoQlzonKULlyduW+80tJ/nRaIUeIEwOEy7oLn2XJe4/I3GLaGnZjBU6ji6ppc4cDB9AF3n1FravggNO4G3Uctl3hsBgHinUOgF03ktuOETulWbVx/UGm0khpETeJDvCTxiLdfJWfUjKLVeDBx48kcylqb33C6ZsOv2XNd9hw3QuMxfd09cTGw85AQeHz6gIGKoVi4cW1AAOjCy/qSq0YN7mnn6qOHxbGMg3BCKwfxs/uCWZliGF1OpRdNNxABjSeTmPbwcJ6bEFMsGfGz+5RONIZ03VLPicqquSo4l8vcebj7qMtUFVxLjG5J91a+zGArQHYlrH0QDDiZIi9xF279FZnLRGzChj1v6FdfhyBJHrwSzFGy9B7S5cym3vKZBpuEwLgSJBB/SvPqvJRgy+orQzqsEIRjKDtMadkKLv6imYMar+Vwr1luCL6GOpCxc6o0dS0AfUpP2NY0UyB8Wpn0f4j8yR6BPWYoUqGKqfpc9x57f8AhFKV2Rhh2nl1emaTu5tqbaOAgkFMKeI0wKlYieEAD2SVlLTXDteptTxAmzpJuHDmCpMfSbrdOpx6xAHJE93RMUoxcmladbjwYIz4XB3FYgshkTErEpuSfJKhjkr0ijNK3eP0tHw2+q7wOUVC/wAbdDYkudYeXU+SmY0B5OxlF3PElNi6VFfJbm2OuymSMbUB73WOLYhtweqHd2OeMU9ldrhTe1/dVW3Zq3ZqI2twK7ywOo1YNiRZX3IMx1DQ64I2P+UEl5QPquNRlvEplWk40aD3tLXaSx4IIgsJER0UAsrj2nwcUnAbAh7eNhLSPSfkqc9p3SOTZxNSjcSDF4vuxJEtJ0u56TuR5qzZMyjLCKZOqm5rjwMxAMnayR/+muqMILfCePHmI800ymlW8Le6bonepIIjYwL35eSJonltvjwF5zSp09FNgiBtvAkTfz0j5JeCic1wr2vc94Om0Oi0Raw2EyggUJd6fSo7Mla5bpVNL2nl/NkO6sB8tlmGZVeSRTdoG7gCY5fVSdlyQSq9yy5XimuZdjSASdJaYkk3EtEb7XSHMc1Yapo0mnUXzWJsBpBADee/0CaZUaoYQ8NaLQA0AngZdxiF1jcilzn0yNTvEWmLnjB+/NRqiuSlSTT43/QXFshgDdRmQOZBkeydYXEgsYXYd7g6WkaA6IJnVewskt2wDIImZtHNOcrr1GU52H5TIi/BRSG5oXwVDGUC3EPc2npod6GiIiWi8D7dE9wroc3yJ9knzXFVq+I7vTppUnmTfxHjPPjtzTTDmIP93/aiybrc7pY6ceSvr+hU8nwoq1msLwwEyXEgRF9+dld6GGf3NbVXD2Q4NptA1chpcN5Xn2BrBtRrnEgDfTvx2V0wGYU3Q2lrIDZLnwOMc5N0zLZR6OMZR0t7ifRWw1Cmys4nWCG0zENtqte8bEDi6EmFVuvWfKBzPMp52j7M4h2IZWaHVKZaCCCXaSN2wTYzdKMNlL6rwIIA3Pv6o4KNX7lPqJb6fC2Ln2Ep6qdSoRcuaB6GSlXbLOnUWspNjTWqu7yYnSC0AeQO8+UK3ZM1rKIptEBpH3XmH+pFJ3e038CHAejjP/cuxpSbCd4sdr+bi/OrEP2IeALcNIM+p9kwDhVYD+YW80vzasx+Hpva+8gFk3Bgz6LeWVJE/NdXbY7UvVaW6aTHuSt0ucPK/G8rSjwNZrXHXaRbpaPZYluLbDTitrQlcfEfVOMqjW3X8PHpxjp+yTTdO8lw4eCTwH8/ZOM+TqxjmxNMibupmWHg+meR4wicrzEXIO129N4R+XUqRaGPksFw13iDeeg7t6TCrOZUThqxAB0G7T5LkLST2PScFim4hg2mONwbQQfJJsXlEOLmthgu5gJkcyBxHFV3Ic57l4/SfovQRmTSaby0EHfmPX5pOTE7uI/F1MsOzVoFyt8DwwRFhxjy6FHsqMueJ5pRjR3VZumzH3bHA7GPLy81NmTjp1DwukB3K5AJ9JkJbUtRchoS1L5Xv9xvE157xxu2IvebEH0kqk4l4BPdzEiW7gTy9VbMxIZQfGwbAVJyR8ve87U2aup/Lb+6EytrJwTaVra/0LZ2QwLSKlWoAS2QAeEbnrPsrDS8LaccXeL1BVS7N1LsE2eyD5kuc4qzYKsHOLTwd7FU8iepsfodWyPLmA6g4TDiBPUqTNLOYRbh/PqoMrcZeDweV3jasuDeTgUNdwai9YFjCKzHNMaiXNY4i8jb03QmTZd3M944O4i3ini2Nt1heG6BxFcx0LnftCaYds1S43FOBHmbtPysreHG5vShWbNHCtUkGPyOlUbL5bUiZabjqD4SfRJMxyWpSa5zfxGta+S0HUPAY8PH0Tx1Qw4zeJHmu8BmAHfEmdBLv+kCbK/Lp46TKx9f1EW6dp+P2PLckyYVGh9QnTyFreZ81ZqGXtpMpuaG+JzgAQTEG8GZ5fNQl8An9R1H1/xCLwlcOrUGOMNaBJ83S8/9wHoky35ErNki+10N8sx7m1GAkinIbDbCXOLQY4iRCLzLAMc7vWAAkw+OPAnqkmMf3b8PR8Jf/USS0gy1h1cPN/0TXsziO8w8kydTpnzM/ulySq0BGTU1J7kQqNbYc1XO2eS/1GHGg+KmXODYN5EkCBvZX8ZPSiRJ85UFbDaPhoF3/UI9yfoqseoinsa88uOcaPm17CLEQfPdHYHFaAvQf9WaFM0KTxTNOq18G1nNcI38iB9V5pQuQFpQl6kNTVGWv9Ofax1hJqElzw3qYWI/FVPC0gsM8IuLLEu7LjxpOm7Fj9ynHZvGBtTS7Z0g9CltakZtN1unh3yNLTPLb3UWgJ43bRd6R0EAj82meAPCeqZY3AtxNJ1MjxC7D58uhSHKqji7TWbLaggOa4XLfMGzgnuFxGmIDnCYDrAzyN91GuPuJeHJ4i/yKGaL2vNPTLhNugJ9bBP8l7QAsDCRHOUwzrBh1VmIDDqGrvGmIcGg6rTZwB9QqpVyiixxexzoMlrXWMkwAOMbXPJcsiLP2aU4Jvb3vYtmMzgVYY0y6nLm+cRI905GIa+iDIhxbc7XjflsvOajnUK0t3bHnw2Kt2WZyxrXeEhhiA4gAG+poncfNDKFu0O1KGLS/AbjaJr0HU6bwHAWEyHQbDVaJSTIeylclzqn4YLSIsSfJzeXryKP1mjL8ICdTdnCQ3oZHyvsEV2OzWrWNTvDOgNaLAXvM8zslZHKMHQ5OEqcfyEuXVDQe1rrhtWzhtEwZ5blWjLKoD6n/wCQj53CoeY1Q2tVB1AFzoiOLri+w4+ib5Jji5znE3Og7g3bLT82mfRDPG5Kx0Zp9r+4sWHeWYmqw7GHD1N/f6LrHVLkhB4nFtL9d/AC1wjnDmnpb3XTcypFpfUD2C+kOHxxElhB2lL0O7Hx7d2BYmhVe+ozSDTcdTXHTs6DAJMxKZ4NzxTIqAB0tAgzIE3t1j0XFCjhsZT72lLXQRYwQeThsYQRmnFMuJIEybcRA3PEHirHTSvIkUOqqWCX88jrEPIZqH5YP7fJIM2qlgqaCdL2GCORABaeieZViZdBI243B5gqt9qngtPdjQAZIEkcuPBac3UTDhyc4oww+g+6IyzCd7iWUyYnVfoHR7BAue97G6KZMuBO0cLC/VEjFGhiW1H0apY0m4DgfIgi3/lU3JcWO9Ka5TO8cdNWlXBhw8D54VGjTPRzR855qbsnmRp1alIn8MiZ5GyVYyv/AFFUsoh2lx1lsS60ED3TPszhHOqHU0sbTdJkQS6Ia2I2Fz1IU7VuBv5LVT7PzfvHwbgSYvfaVPTyJw2rOHSfunNNkNA8kPjsyp0Gl9Rwa0cefkBxPkst9TlbpP8Awi4o3wUL/VLKdGC1OqFzjUaBN+ZK8eaYXoXb3tC7FGCNLB8DeI8z/uP0VBNO60+n16O/kVnxaKCsM8rajw6xNEpscVtt9lPQqiJtOobkevpug8Y/YeqiwjRqVbTaNOWbTLYtWWGn4QTs+TAm37p5gxQFgXkirqFiBpm8/WyRskBpaRKdURz4oXgT8sGXxGaVKKGrWg2DHWFV1x+qw+ipmIwIHdi4dreCSCBA0aTB4br0YP8AAx3mAeh3+oCrvbiqA2i+JguA6OG30QwxKHBC6uWSajJIqOY4g9/ULZ35TeAD9VPgc9e03Go8NUmI5KTBs1ViYs5sg8/NNX5ewVKTABdr/wBk5NcMfl6aoPJYpxXaOsZ2aPIf4UuQ542iyoLlxLSANyYg77BN62ShzL7z9LgKo4ylpeQeBjqhmovtA6eLilkXk1jC6q4vj4nExyG+/JH4V/dUg4bunSeltptdAh0TwkGPZWw5Iw4anqmYG3zUPJooswhqb0lfy3H4l9U93Uh0RGmR0iIXHaQYjU11d7nSIHhLQBOwEeatGLyzRhSaIhzHNqddJBPVMMYwPb426qdQBxH6TA2j5oHn3uiXgb7b3KR2TzR2HrAT4KlvKeBT/N6+usT+kAWMeZ+pVVq4AtxHdHn/AJB9lesNTY1tIPAuTDnCfEYgu6xHqrEMOp606Kv2yOBaJR1CR2Mc3ZxVezPMa1Npa5jvE4kkggXgCP5xVyxraVF5GvQAbsaGRzA+EuMgbboHPQ14Yf1VGAdJvb1UOUoy0vcbkw4s2L1Ix0+fB3hc0/p2jvKdgOGkkR5Eox2durHTTpVWjm5ugR1mD0QFapNUumjAt+I4y0i+oMHxdIWdoe04NFjKbnOe61xBHAkjhPAJMsMHK0tzsGXI4qeV7ew17OnBV5AeTXYZh40OEb6LkEeYJ9E2yrE0WOLBUgai7x783X4xBXlmHwJ+JztJmbb/AD4Iqvfck9bprSqiq+jy5J65Pb68npec9shBGGpl5/U/wt9BufoqTj8XUquNSu7UeA2A8mt4IPCZkWgB3ib5bj7hHDE0qogEHyNiOo3QwwQj8o2MvR5RWsfLgXJQ6xlXHE5a0iLjySbE5XyKfFMTmlGW6FrTKxHUcDCxSV9LB8UfF6BdYP4oUeId4ipMD8QS1wMk+5luo0vEPNsJxEFo6JRQ+JpTzMGwaZ6KfoIY3oOmk4cgfuq724d+DR4+L/4pzhq3hdHGfZV/tg7/AIakf/uR/wDyfsgoKD70Q9m64cRTJAcDY9eCZsf/AMSzeBTdwgzqAIPmI9uaU/0YgGmQHkBpadnN3vFwRwKKoVD38vPjDNLgCCLQdXUiJni0+gRjubPUOSxUx++qLcjZUXtRTArujYwfp/hPcyxmkMvu8+xVez+rqfI5R7otNMTif+3X3mGnLaQ5u94V6x7opsCpeHvUot5XVwxz50jkq2TwX+mjf8+hNVq/gvH+0+ykwlQOpAcggK58Dh/tPssyerLQEpx2HSgrK7jyHY09B7AK0VKIfTg9foqvmbIxitTT4RC2el+RHmPiP9VmhTDwGvGqBAdJDh5ahdVzF5bUbiGOeIa1wawCSDudW8A738lZH2uucyry1o85+kfumZ8akr9ith6iWOLj7le7RUwWADfUktdoa4viCfohc57Ql1QabNG3n/uI811XqawDzCpys1OghCMG3836X/2bdXupg4EJNVreKEVSqnZQ4lqGe3TCaoi4QVZurhfnxTAAFC1WwY+S5HZYp/cQf1tZkAVDHnDvdYMRWN9U+gXXdjddMbZM1UVVhTZy/EVeJHyCxbqOWLtTAljSYFWfLj1UmCNx1F06oYFpFxzKMp5QyDpkE89uP89FX9dLYeuilN2E4ep8J4SFZ88p+Bh5Kkf+k1A8RcTwKf5jl9bSJa9xA5kwieWFp2Lj8Om7TdBL8Toa5xiA6J8nD/CC7U12PwliCWua6Ost/cIfAZbVqAtaCIuQTG0xbmmObZDowdZz3S4NBAHCCDuol1GNOmw/sKhHVKW/sK+yjAW6pv7BQYWuTiajuBn9kJklYta5R5fX8c89R+Z/wmR+YLqJXhSD85qkhn9zvZKq946rvFVCQzqVEx/iHVRIHE+2htll8Q3yH2VnxnxKs5EZrk8gB7KzY8+Iqrk+Y2Ok4/MjxNTwkeSjyM+62+I9FrKzBQeBs1UxXnzYxbXeX3T/AArvDvwSPtM78amf5umuCNgtXo3/AKaPL/E1WZhbXA2SzO6hawxuRDf3PpumA3KrGYY0OrPpus5pgA8uYTuolUBHQdPHNlqTpL/P0KlmGHAkDgpsPX/DB6hdV6ZGoHeUBh3w0jkVT5Rfk/TnxVnTBL/qiqB8RQ9A+Jx5AKXDmx6qWDi5GtIhQ4gjzWg+y0+UBdbtEL3Qpqex6KBwJ2XTKnhjiiYmD3ZgbPFYuHk2CxSLfIdhc0/LxHP1TvA4kOaSDtZUabnqUxyrHupkxdp3B9x5pGTDa2DwdW4yqXBb2VTIVxrVvw5HL/4rzuhmlMxLtM8+CvD8XSZTGp4u3YXO1rD1Wfmxu1saEssGk7Ocnb4nn0PyRWe0i/C12jc03/QFV7Lc7YytpcHQ/YRx534W+qPzfMnOw9Utln4b9t9iPRcumySyJ17FXqOoxpc8nm+FxelpHAqbCv48h90sciabolbC5KMpNxoLxFSzPVcUH39UNWqbeQUmENvVDMZidUWHs6fG4+YT/GVPGeqRdnW/Uz7BNcW78QjzVGb7ja6V9iJqrrLnCmCu37BRscJQ+C1Ldi7tMfxKfr7prgjIhKs/N6c+aOwFSwWr0fyI8p8V/rsZMM9V592tqd7iHub/AO3DJ8wLn5yPRXnFYoUmOqG0D5k/CPU2VIwghp1gy4kuO4JNyZTeolSoT0GFZJO3QtpY/UNL9+BQlZsE+d0TmOFAMhBGoSIPBV19Cxlcl2z8E2FdZ/op6ewQmHPhPVGPtAUMnFxf85DGOEQtByDaeSkY6FFFlZDGvg7rGvkldvwT5+F3l4TfkRa6HxFF9ONTSCdpEfQolTK7nR2SsU1HCFwBDm3HHVby2WIbRGs2zKNQkOF1AcI5hgj+dU6a61vJTsPhMqv6skaH2XHJV5K+LOaDbnK9DwNZrqDTItZVJ2XNebGCrFluQ6gJeBtMDh97I31EIq2VpfDnLmVIW4us0Ytmn8pEwJTEVn1u9p0wNIa86jNxBt5Iul2ZpMrBxcXDlETvyPRN2wKVQMaGjS6w6JGTrl/YFj6KEFct2vyPH5up5gHzCiZhnvdDYkTa3ASTfyTnJM1oUnfj4cVBBE6nCx5jbZXb8orVa3Ezz7IjDVIACiwT2nEaXRTovfEkyGtJ8JJ3gWurTj+ypofG06Ts9plvldDJrgZhjqOuzp9/sjsS/wDEQOTM0z1ROJdcFUpLvNjCtONB5Ph9VHT3XXeeBQMddAWpPeiPNqD3aQxrnHeGgkwLmwWsNVGrux8f6fzbT8O6sGQ1wyux7jpAkGdriBfqQqh2jxcZyalFwGh1Nzn7gQ1usnmNKt9Nncbikef+JYNWb7zvtJjNbqeHH5CH1J/UR4W+gM+oTPK8KGtkqo51mJr4irWiA9xgchs310gesqTC53UYI1FzeR/Y7qw5uXIrDjWONB2eZax0lngPL8vy4Kn4imWmDuP5ZWHGZjrEhKXNNQhrQS4mGgb9ESWwrM09vJBgbmPNEVHSfVTVMnrUL1GETtcH2JQRN0OzewaUoRSlsGYWgXTpAJHC0+g4+inqZe8RDX+csIHzKX06ukyETXzIuESfshalewOtUTUMxezwAujlO19t0PimOJGoies/OP3WsJjSxxsC07ggOHWCpsbmMt0jTB4NaG+tl1VLZAOW27I6DnAaQ0kzPIxH+VimZRY8AmQ7nNiLbjgVpd2+Qk5eC9jsgS2abtQj1n7JZm+WPw0d5ZrtnbCeXkUtyrtBXoO8DtTf0u29ET2u7V/1NCm3RDg+SOfhIBaeU81S9HKpK90X1ncd/BrDG6uuTUrE8wPuvIcux1RrtLTG9jcbf4VryDtFjHkMaym7TMuMj2+yHP08mqQxdSppUmXqpd4UGJdopVSbANd9UFmPZzGmHsrjVyB0+nJU7OMrxs6aoqlvF0l7R5mNgN0vF0alXehcupS2SsXUMOHVrsL2tl0NMEgAz6KDFYcEkssCTA8uAVho5b3RpmjWlukh5cA5w1CwYPzSbAeac1ewjtI0PGqLjzi/1lacckU92Jli0qpbHmrqL2/F4gf5srd2Z7bVqTBRe0VqIEAP3A/Sd5A6LWYdmMTSEmnI5tv6pBUYAbtg+YgqZQjNCIrS7TLFi8fqe5zAKbTcAXgJK7H1n1QO8JBMWA2+Sjq4olsAGOMCwCEw5IhwMeK0+4+qXGCTLWTO3STY7zLG1GMljyDI8/dc5Vja74/GDfMtHP3QWKxYqFrNrzPorVk/ZwV2AYd4L9DXvY6Rc7hro0nhbzRzUE96X4HRytzvU6X1F+JxFaGtdU1S2XC3O23McPJKMJhqhe5oB8W5jhubqzV+zden8bdIm7iRHWxQtTG0KUgVSY4DiUDlCMajuwprW9TdfjYmxmXFgkEHpv8A5Sx77pljseat2sd1i/rzsk9VxJI2PEG3ujjxuVckqex0+oSQAJJI/wDEKyYTLXYYsqPB1G5IBIbv4SR6XSvsu1ord4+IZsPM2B9Lp1SzLE0nkBgLS4kePw3M/ugySlxEZgj/AMjW/gyp2kpfCYfLuItE8+Sr+bYUU6hDZ0G432OyvLc/a1kuDdfENE/Upfiu0extpNiLW6ylwlJcIdli8i7mkVTB5fVq/wDLYSBu7Zo6uNkUzKjpd4gdDwHaPFu2bG3JMnv/AKlrtLyBJECwI6ckLodRBALpdYgiBbaY3R+pJ7FX0Vfuvc7yiiA4k0XhpBaS4xY8dVgNhYIqnVpUmuIZT8TnRI1eGSLHlZIK1SodzN+BRb8VNMU+722cbETuIFiulBvchSS2Aaj9Ljou3h5eSxTU8uc7YH6rE64iNOTwRPJkweJXD6hdAd5/QInGWe7wwQ4+5QFZhNwuTGydcHOHqBjw47X9iP3Vv7IZrRpUyXGXF48Au4iQqgGuBNhMbHkf3TrCd6aQYO5aCbC+snfcAmPkgmk1QeGco/8Ah7Xhs3oVfgqt6EwfUG6Ie08CvOOztChDaVSpVp1RweAA88dDjuDur06qKdOGeJzR4QTEngCSs6UVB0gpRiqpkFbB0aTg9tKkKnAtY0O6zw6rqj3jjPhA9SfnKXYDF1Hlzq1Ih3lEdGyUc3FjiHAf2n9pRWTVbBL6LyI1x6LihlI0w7u3j/c0H3BQ1LNqLnFrXOcRya4j5xCZU8TNt/oUWwNNFbxvYRusuw7mMDvipvaXsnjpggtB5Sjcv7O4d2rvgytUjSXRDWgbMY38rR1J5lM8bjmU6bnOcQOYBJvYQOpQ+UuaxjdIcQRZxG/VBOUvDDUpONNiLGf6b0xUFXDvgifw6o1MNjaRcfVNuy2R1cM0GqaYDWwGsLnDYCbgRxMRxTluJB4pd2hzPRQqEN1Q3nA9SNgo9SctmwIuS7V5POu3vaJ1eoaTT4ZgAEyfM+vBJMFk3F5lD4Cp3lZzzE3I4AcoHJOBVV2tC0ofgxwl3S/AyvV0DSyyFpVA4/iXHQKLFYoIE15HJSkMnlVhedAB1MUwBMiBAmYQRxdVtiJjhsUPisXMRuEwbizWaIYC8fM/dHVJFVzU5PS6B266pudA48SUfTqYehw7x/M3ASzEUKwu7wj5IVjJN9Tv5zRUn5F+o4/27+7/AGGD8xYdXhhxMgtsfpZc4fP6zLatQ5G6W1anAW/nNRo1ji+UVcmeV8/kPB2kdxps+Q+yz/6jfwY0eg+yRhbhSsMPYH7Rkfka1M/rH80dFiVrFPpQ9gPVn7ntdbLqD7VKQPp9rpNmHYOg8E0HljuTjqaf3CsRC5CxllkuGajhZ5RjcjxWGqS6kTGxb4wQOnD0UmXYlrHGpVZV7wmR4SABw4K+5RVLqz3OMu1lsm9hsByVtpvJAlWHnfDQFPE9nZ5JTzoYl7mu006TbwbvJ5z+WPJPMmzk0RoNQvbNg4N8PMBwj+GyvdXBU3jx02O6safcKKjkeGadTcPRBGxFNv2S3ni1TQUcvmStmYYh9NtQHSHCYK1iqgpsc8mY28zsPqQiMQ6RfySfPnnVhm/lc8yOcC3ulJ2yIq3RmBY4NE3JuYtfiUybVA3aPlK60DkuCV2qw3G2SB7f0hECu2OSBqCy4w1xdC5HaBiytyIKQdvdX9I8iNtuZ4fLdNGW2QmbtD3FrrjunmDtNhKOHNkNUzxfBOLZtZF08Qeq4pWqgDYi6mxTANgtJhYotQ2fAPUErh9Kykon+eikeVFnaE1YpqUSF1hqj2nwprFk/wCwWGZUxrWvaHNALgDtI2McVLyUrorvptLtMqOIr1GuioCHRMOEb3BgqB+KcfXdWP8A1PcTmFWeDWAf/qqoE2FOKZTlln7m1ixqyEwUYGroLS6CJAmwsUUrakk//9k=">
            <a:hlinkClick r:id="rId2"/>
          </p:cNvPr>
          <p:cNvSpPr>
            <a:spLocks noChangeAspect="1" noChangeArrowheads="1"/>
          </p:cNvSpPr>
          <p:nvPr/>
        </p:nvSpPr>
        <p:spPr bwMode="auto">
          <a:xfrm>
            <a:off x="114300" y="-1074738"/>
            <a:ext cx="2038350" cy="2238376"/>
          </a:xfrm>
          <a:prstGeom prst="rect">
            <a:avLst/>
          </a:prstGeom>
          <a:noFill/>
        </p:spPr>
        <p:txBody>
          <a:bodyPr vert="horz" wrap="square" lIns="91440" tIns="45720" rIns="91440" bIns="45720" numCol="1" anchor="t" anchorCtr="0" compatLnSpc="1">
            <a:prstTxWarp prst="textNoShape">
              <a:avLst/>
            </a:prstTxWarp>
          </a:bodyPr>
          <a:lstStyle/>
          <a:p>
            <a:endParaRPr lang="en-ZA"/>
          </a:p>
        </p:txBody>
      </p:sp>
      <p:pic>
        <p:nvPicPr>
          <p:cNvPr id="18437" name="Picture 5" descr="C:\Users\vanzyl.j\Pictures\dan = 3.png"/>
          <p:cNvPicPr>
            <a:picLocks noChangeAspect="1" noChangeArrowheads="1"/>
          </p:cNvPicPr>
          <p:nvPr/>
        </p:nvPicPr>
        <p:blipFill>
          <a:blip r:embed="rId3"/>
          <a:srcRect/>
          <a:stretch>
            <a:fillRect/>
          </a:stretch>
        </p:blipFill>
        <p:spPr bwMode="auto">
          <a:xfrm>
            <a:off x="5868144" y="1772816"/>
            <a:ext cx="2880320" cy="3162968"/>
          </a:xfrm>
          <a:prstGeom prst="rect">
            <a:avLst/>
          </a:prstGeom>
          <a:noFill/>
          <a:effectLst>
            <a:innerShdw blurRad="114300">
              <a:prstClr val="black"/>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692696"/>
            <a:ext cx="1728192" cy="369332"/>
          </a:xfrm>
          <a:prstGeom prst="rect">
            <a:avLst/>
          </a:prstGeom>
          <a:noFill/>
        </p:spPr>
        <p:txBody>
          <a:bodyPr wrap="square" rtlCol="0">
            <a:spAutoFit/>
          </a:bodyPr>
          <a:lstStyle/>
          <a:p>
            <a:endParaRPr lang="en-ZA" dirty="0"/>
          </a:p>
        </p:txBody>
      </p:sp>
      <p:sp>
        <p:nvSpPr>
          <p:cNvPr id="5" name="TextBox 4"/>
          <p:cNvSpPr txBox="1"/>
          <p:nvPr/>
        </p:nvSpPr>
        <p:spPr>
          <a:xfrm>
            <a:off x="0" y="786184"/>
            <a:ext cx="9144000" cy="5909310"/>
          </a:xfrm>
          <a:prstGeom prst="rect">
            <a:avLst/>
          </a:prstGeom>
          <a:noFill/>
        </p:spPr>
        <p:txBody>
          <a:bodyPr wrap="square" rtlCol="0">
            <a:spAutoFit/>
          </a:bodyPr>
          <a:lstStyle/>
          <a:p>
            <a:r>
              <a:rPr lang="nl-NL" sz="24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Dan 1:8-21</a:t>
            </a:r>
          </a:p>
          <a:p>
            <a:endParaRPr lang="nl-NL" sz="1600" dirty="0" smtClean="0">
              <a:solidFill>
                <a:srgbClr val="2E1700"/>
              </a:solidFill>
              <a:effectLst>
                <a:outerShdw blurRad="38100" dist="38100" dir="2700000" algn="tl">
                  <a:srgbClr val="000000">
                    <a:alpha val="43137"/>
                  </a:srgbClr>
                </a:outerShdw>
              </a:effectLst>
              <a:latin typeface="Arial" pitchFamily="34" charset="0"/>
              <a:cs typeface="Arial" pitchFamily="34" charset="0"/>
            </a:endParaRPr>
          </a:p>
          <a:p>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En Daniël wou hom nie verontreinig nie en God het hom guns en barmhartigheid verleen.</a:t>
            </a:r>
          </a:p>
          <a:p>
            <a:endParaRPr lang="nl-NL" sz="1400" dirty="0" smtClean="0">
              <a:solidFill>
                <a:srgbClr val="2E1700"/>
              </a:solidFill>
              <a:effectLst>
                <a:outerShdw blurRad="38100" dist="38100" dir="2700000" algn="tl">
                  <a:srgbClr val="000000">
                    <a:alpha val="43137"/>
                  </a:srgbClr>
                </a:outerShdw>
              </a:effectLst>
              <a:latin typeface="Arial" pitchFamily="34" charset="0"/>
              <a:cs typeface="Arial" pitchFamily="34" charset="0"/>
            </a:endParaRPr>
          </a:p>
          <a:p>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Groente eet en water drink (tien dae lank) en hulle voorkoms was beter en het voller van vlees gelyk.</a:t>
            </a:r>
          </a:p>
          <a:p>
            <a:endParaRPr lang="nl-NL" sz="1400" dirty="0" smtClean="0">
              <a:solidFill>
                <a:srgbClr val="2E1700"/>
              </a:solidFill>
              <a:effectLst>
                <a:outerShdw blurRad="38100" dist="38100" dir="2700000" algn="tl">
                  <a:srgbClr val="000000">
                    <a:alpha val="43137"/>
                  </a:srgbClr>
                </a:outerShdw>
              </a:effectLst>
              <a:latin typeface="Arial" pitchFamily="34" charset="0"/>
              <a:cs typeface="Arial" pitchFamily="34" charset="0"/>
            </a:endParaRPr>
          </a:p>
          <a:p>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En hierdie vier jong seuns—God het aan</a:t>
            </a:r>
          </a:p>
          <a:p>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hulle wetenskap en verstand in allerhande</a:t>
            </a:r>
          </a:p>
          <a:p>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geskrifte en wysheid gegee; ook het Daniël</a:t>
            </a:r>
          </a:p>
          <a:p>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verstand gehad van allerhande gesigte</a:t>
            </a:r>
          </a:p>
          <a:p>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en drome.</a:t>
            </a:r>
          </a:p>
          <a:p>
            <a:endParaRPr lang="nl-NL" sz="1400" dirty="0" smtClean="0">
              <a:solidFill>
                <a:srgbClr val="2E1700"/>
              </a:solidFill>
              <a:effectLst>
                <a:outerShdw blurRad="38100" dist="38100" dir="2700000" algn="tl">
                  <a:srgbClr val="000000">
                    <a:alpha val="43137"/>
                  </a:srgbClr>
                </a:outerShdw>
              </a:effectLst>
              <a:latin typeface="Arial" pitchFamily="34" charset="0"/>
              <a:cs typeface="Arial" pitchFamily="34" charset="0"/>
            </a:endParaRPr>
          </a:p>
          <a:p>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En aan die jaar is hulle voor Nebukadnésar</a:t>
            </a:r>
          </a:p>
          <a:p>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gebring, en onder hulle almal is daar</a:t>
            </a:r>
          </a:p>
          <a:p>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niemand gevind soos Daniël en sy drie virende.</a:t>
            </a:r>
            <a:endParaRPr lang="en-ZA" sz="2400" dirty="0">
              <a:solidFill>
                <a:srgbClr val="2E170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Rectangle 7"/>
          <p:cNvSpPr/>
          <p:nvPr/>
        </p:nvSpPr>
        <p:spPr>
          <a:xfrm>
            <a:off x="144016" y="476672"/>
            <a:ext cx="8892480" cy="72008"/>
          </a:xfrm>
          <a:prstGeom prst="rect">
            <a:avLst/>
          </a:prstGeom>
          <a:solidFill>
            <a:srgbClr val="663300"/>
          </a:solidFill>
          <a:ln>
            <a:solidFill>
              <a:srgbClr val="221100"/>
            </a:solidFill>
          </a:ln>
          <a:effectLst>
            <a:outerShdw blurRad="50800" dist="50800" dir="5400000" algn="ctr" rotWithShape="0">
              <a:schemeClr val="tx1">
                <a:lumMod val="95000"/>
                <a:lumOff val="5000"/>
              </a:schemeClr>
            </a:outerShdw>
          </a:effectLst>
          <a:scene3d>
            <a:camera prst="orthographicFront">
              <a:rot lat="0" lon="0" rev="0"/>
            </a:camera>
            <a:lightRig rig="chilly" dir="t"/>
          </a:scene3d>
          <a:sp3d prstMaterial="matte"/>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ZA"/>
          </a:p>
        </p:txBody>
      </p:sp>
      <p:sp>
        <p:nvSpPr>
          <p:cNvPr id="9" name="TextBox 8"/>
          <p:cNvSpPr txBox="1"/>
          <p:nvPr/>
        </p:nvSpPr>
        <p:spPr>
          <a:xfrm>
            <a:off x="35496" y="-97651"/>
            <a:ext cx="3033202" cy="646331"/>
          </a:xfrm>
          <a:prstGeom prst="rect">
            <a:avLst/>
          </a:prstGeom>
          <a:noFill/>
        </p:spPr>
        <p:txBody>
          <a:bodyPr wrap="none" rtlCol="0">
            <a:spAutoFit/>
          </a:bodyPr>
          <a:lstStyle/>
          <a:p>
            <a:pPr algn="ctr"/>
            <a:r>
              <a:rPr lang="en-ZA" sz="3600" b="1" dirty="0" err="1" smtClean="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rPr>
              <a:t>Agtergrond</a:t>
            </a:r>
            <a:endParaRPr lang="en-ZA" sz="3600" b="1" i="1" dirty="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endParaRPr>
          </a:p>
        </p:txBody>
      </p:sp>
      <p:pic>
        <p:nvPicPr>
          <p:cNvPr id="17410" name="Picture 2" descr="http://www.hunterscastle.com/commentary/dan/dan1.jpg">
            <a:hlinkClick r:id="rId2"/>
          </p:cNvPr>
          <p:cNvPicPr>
            <a:picLocks noChangeAspect="1" noChangeArrowheads="1"/>
          </p:cNvPicPr>
          <p:nvPr/>
        </p:nvPicPr>
        <p:blipFill>
          <a:blip r:embed="rId3"/>
          <a:srcRect/>
          <a:stretch>
            <a:fillRect/>
          </a:stretch>
        </p:blipFill>
        <p:spPr bwMode="auto">
          <a:xfrm>
            <a:off x="6228184" y="2817097"/>
            <a:ext cx="2627784" cy="3276199"/>
          </a:xfrm>
          <a:prstGeom prst="rect">
            <a:avLst/>
          </a:prstGeom>
          <a:ln>
            <a:noFill/>
          </a:ln>
          <a:effectLst>
            <a:innerShdw blurRad="114300">
              <a:prstClr val="black"/>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692696"/>
            <a:ext cx="1728192" cy="369332"/>
          </a:xfrm>
          <a:prstGeom prst="rect">
            <a:avLst/>
          </a:prstGeom>
          <a:noFill/>
        </p:spPr>
        <p:txBody>
          <a:bodyPr wrap="square" rtlCol="0">
            <a:spAutoFit/>
          </a:bodyPr>
          <a:lstStyle/>
          <a:p>
            <a:endParaRPr lang="en-ZA" dirty="0"/>
          </a:p>
        </p:txBody>
      </p:sp>
      <p:sp>
        <p:nvSpPr>
          <p:cNvPr id="5" name="TextBox 4"/>
          <p:cNvSpPr txBox="1"/>
          <p:nvPr/>
        </p:nvSpPr>
        <p:spPr>
          <a:xfrm>
            <a:off x="0" y="786184"/>
            <a:ext cx="9144000" cy="1569660"/>
          </a:xfrm>
          <a:prstGeom prst="rect">
            <a:avLst/>
          </a:prstGeom>
          <a:noFill/>
        </p:spPr>
        <p:txBody>
          <a:bodyPr wrap="square" rtlCol="0">
            <a:spAutoFit/>
          </a:bodyPr>
          <a:lstStyle/>
          <a:p>
            <a:r>
              <a:rPr lang="en-ZA" sz="2400" b="1" dirty="0" err="1" smtClean="0">
                <a:solidFill>
                  <a:srgbClr val="0070C0"/>
                </a:solidFill>
                <a:effectLst>
                  <a:outerShdw blurRad="38100" dist="38100" dir="2700000" algn="tl">
                    <a:srgbClr val="000000">
                      <a:alpha val="43137"/>
                    </a:srgbClr>
                  </a:outerShdw>
                </a:effectLst>
                <a:latin typeface="Arial" pitchFamily="34" charset="0"/>
                <a:cs typeface="Arial" pitchFamily="34" charset="0"/>
              </a:rPr>
              <a:t>Daniël</a:t>
            </a:r>
            <a:r>
              <a:rPr lang="nl-NL" sz="24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 1</a:t>
            </a:r>
          </a:p>
          <a:p>
            <a:endParaRPr lang="nl-NL" sz="2400" b="1" dirty="0" smtClean="0">
              <a:solidFill>
                <a:srgbClr val="0070C0"/>
              </a:solidFill>
              <a:effectLst>
                <a:outerShdw blurRad="38100" dist="38100" dir="2700000" algn="tl">
                  <a:srgbClr val="000000">
                    <a:alpha val="43137"/>
                  </a:srgbClr>
                </a:outerShdw>
              </a:effectLst>
              <a:latin typeface="Arial" pitchFamily="34" charset="0"/>
              <a:cs typeface="Arial" pitchFamily="34" charset="0"/>
            </a:endParaRPr>
          </a:p>
          <a:p>
            <a:pPr>
              <a:buFont typeface="Arial" pitchFamily="34" charset="0"/>
              <a:buChar char="•"/>
            </a:pPr>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Salemo se Tempel verwoes.</a:t>
            </a:r>
          </a:p>
          <a:p>
            <a:pPr>
              <a:buFont typeface="Arial" pitchFamily="34" charset="0"/>
              <a:buChar char="•"/>
            </a:pPr>
            <a:r>
              <a:rPr lang="en-ZA"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a:t>
            </a:r>
            <a:r>
              <a:rPr lang="en-ZA" sz="2400" dirty="0" err="1" smtClean="0">
                <a:solidFill>
                  <a:srgbClr val="2E1700"/>
                </a:solidFill>
                <a:effectLst>
                  <a:outerShdw blurRad="38100" dist="38100" dir="2700000" algn="tl">
                    <a:srgbClr val="000000">
                      <a:alpha val="43137"/>
                    </a:srgbClr>
                  </a:outerShdw>
                </a:effectLst>
                <a:latin typeface="Arial" pitchFamily="34" charset="0"/>
                <a:cs typeface="Arial" pitchFamily="34" charset="0"/>
              </a:rPr>
              <a:t>Vegvoer</a:t>
            </a:r>
            <a:r>
              <a:rPr lang="en-ZA"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a:t>
            </a:r>
            <a:r>
              <a:rPr lang="en-ZA" sz="2400" dirty="0" err="1" smtClean="0">
                <a:solidFill>
                  <a:srgbClr val="2E1700"/>
                </a:solidFill>
                <a:effectLst>
                  <a:outerShdw blurRad="38100" dist="38100" dir="2700000" algn="tl">
                    <a:srgbClr val="000000">
                      <a:alpha val="43137"/>
                    </a:srgbClr>
                  </a:outerShdw>
                </a:effectLst>
                <a:latin typeface="Arial" pitchFamily="34" charset="0"/>
                <a:cs typeface="Arial" pitchFamily="34" charset="0"/>
              </a:rPr>
              <a:t>na</a:t>
            </a:r>
            <a:r>
              <a:rPr lang="en-ZA"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a:t>
            </a:r>
            <a:r>
              <a:rPr lang="en-ZA" sz="2400" dirty="0" err="1" smtClean="0">
                <a:solidFill>
                  <a:srgbClr val="2E1700"/>
                </a:solidFill>
                <a:effectLst>
                  <a:outerShdw blurRad="38100" dist="38100" dir="2700000" algn="tl">
                    <a:srgbClr val="000000">
                      <a:alpha val="43137"/>
                    </a:srgbClr>
                  </a:outerShdw>
                </a:effectLst>
                <a:latin typeface="Arial" pitchFamily="34" charset="0"/>
                <a:cs typeface="Arial" pitchFamily="34" charset="0"/>
              </a:rPr>
              <a:t>Babeloniël</a:t>
            </a:r>
            <a:r>
              <a:rPr lang="en-ZA"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 die land </a:t>
            </a:r>
            <a:r>
              <a:rPr lang="en-ZA" sz="2400" dirty="0" err="1" smtClean="0">
                <a:solidFill>
                  <a:srgbClr val="2E1700"/>
                </a:solidFill>
                <a:effectLst>
                  <a:outerShdw blurRad="38100" dist="38100" dir="2700000" algn="tl">
                    <a:srgbClr val="000000">
                      <a:alpha val="43137"/>
                    </a:srgbClr>
                  </a:outerShdw>
                </a:effectLst>
                <a:latin typeface="Arial" pitchFamily="34" charset="0"/>
                <a:cs typeface="Arial" pitchFamily="34" charset="0"/>
              </a:rPr>
              <a:t>Sínear</a:t>
            </a:r>
            <a:r>
              <a:rPr lang="en-ZA"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a:t>
            </a:r>
            <a:endParaRPr lang="en-ZA" sz="2400" dirty="0">
              <a:solidFill>
                <a:srgbClr val="2E170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Rectangle 7"/>
          <p:cNvSpPr/>
          <p:nvPr/>
        </p:nvSpPr>
        <p:spPr>
          <a:xfrm>
            <a:off x="144016" y="476672"/>
            <a:ext cx="8892480" cy="72008"/>
          </a:xfrm>
          <a:prstGeom prst="rect">
            <a:avLst/>
          </a:prstGeom>
          <a:solidFill>
            <a:srgbClr val="663300"/>
          </a:solidFill>
          <a:ln>
            <a:solidFill>
              <a:srgbClr val="221100"/>
            </a:solidFill>
          </a:ln>
          <a:effectLst>
            <a:outerShdw blurRad="50800" dist="50800" dir="5400000" algn="ctr" rotWithShape="0">
              <a:schemeClr val="tx1">
                <a:lumMod val="95000"/>
                <a:lumOff val="5000"/>
              </a:schemeClr>
            </a:outerShdw>
          </a:effectLst>
          <a:scene3d>
            <a:camera prst="orthographicFront">
              <a:rot lat="0" lon="0" rev="0"/>
            </a:camera>
            <a:lightRig rig="chilly" dir="t"/>
          </a:scene3d>
          <a:sp3d prstMaterial="matte"/>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ZA"/>
          </a:p>
        </p:txBody>
      </p:sp>
      <p:sp>
        <p:nvSpPr>
          <p:cNvPr id="9" name="TextBox 8"/>
          <p:cNvSpPr txBox="1"/>
          <p:nvPr/>
        </p:nvSpPr>
        <p:spPr>
          <a:xfrm>
            <a:off x="35496" y="-97651"/>
            <a:ext cx="3159839" cy="646331"/>
          </a:xfrm>
          <a:prstGeom prst="rect">
            <a:avLst/>
          </a:prstGeom>
          <a:noFill/>
        </p:spPr>
        <p:txBody>
          <a:bodyPr wrap="none" rtlCol="0">
            <a:spAutoFit/>
          </a:bodyPr>
          <a:lstStyle/>
          <a:p>
            <a:pPr algn="ctr"/>
            <a:r>
              <a:rPr lang="en-ZA" sz="3600" b="1" dirty="0" err="1" smtClean="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rPr>
              <a:t>Opsomming</a:t>
            </a:r>
            <a:endParaRPr lang="en-ZA" sz="3600" b="1" i="1" dirty="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endParaRPr>
          </a:p>
        </p:txBody>
      </p:sp>
      <p:pic>
        <p:nvPicPr>
          <p:cNvPr id="19458" name="Picture 2" descr="http://www.bible-history.com/geography/bibleplaces/Shinar-map-thumb.jpg">
            <a:hlinkClick r:id="rId2"/>
          </p:cNvPr>
          <p:cNvPicPr>
            <a:picLocks noChangeAspect="1" noChangeArrowheads="1"/>
          </p:cNvPicPr>
          <p:nvPr/>
        </p:nvPicPr>
        <p:blipFill>
          <a:blip r:embed="rId3"/>
          <a:srcRect/>
          <a:stretch>
            <a:fillRect/>
          </a:stretch>
        </p:blipFill>
        <p:spPr bwMode="auto">
          <a:xfrm>
            <a:off x="1763688" y="3140968"/>
            <a:ext cx="5913658" cy="3240360"/>
          </a:xfrm>
          <a:prstGeom prst="rect">
            <a:avLst/>
          </a:prstGeom>
          <a:ln>
            <a:noFill/>
          </a:ln>
          <a:effectLst>
            <a:innerShdw blurRad="114300">
              <a:prstClr val="black"/>
            </a:inn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692696"/>
            <a:ext cx="1728192" cy="369332"/>
          </a:xfrm>
          <a:prstGeom prst="rect">
            <a:avLst/>
          </a:prstGeom>
          <a:noFill/>
        </p:spPr>
        <p:txBody>
          <a:bodyPr wrap="square" rtlCol="0">
            <a:spAutoFit/>
          </a:bodyPr>
          <a:lstStyle/>
          <a:p>
            <a:endParaRPr lang="en-ZA" dirty="0"/>
          </a:p>
        </p:txBody>
      </p:sp>
      <p:sp>
        <p:nvSpPr>
          <p:cNvPr id="5" name="TextBox 4"/>
          <p:cNvSpPr txBox="1"/>
          <p:nvPr/>
        </p:nvSpPr>
        <p:spPr>
          <a:xfrm>
            <a:off x="0" y="786184"/>
            <a:ext cx="9144000" cy="6001643"/>
          </a:xfrm>
          <a:prstGeom prst="rect">
            <a:avLst/>
          </a:prstGeom>
          <a:noFill/>
        </p:spPr>
        <p:txBody>
          <a:bodyPr wrap="square" rtlCol="0">
            <a:spAutoFit/>
          </a:bodyPr>
          <a:lstStyle/>
          <a:p>
            <a:r>
              <a:rPr lang="en-ZA" sz="2400" b="1" dirty="0" err="1" smtClean="0">
                <a:solidFill>
                  <a:srgbClr val="0070C0"/>
                </a:solidFill>
                <a:effectLst>
                  <a:outerShdw blurRad="38100" dist="38100" dir="2700000" algn="tl">
                    <a:srgbClr val="000000">
                      <a:alpha val="43137"/>
                    </a:srgbClr>
                  </a:outerShdw>
                </a:effectLst>
                <a:latin typeface="Arial" pitchFamily="34" charset="0"/>
                <a:cs typeface="Arial" pitchFamily="34" charset="0"/>
              </a:rPr>
              <a:t>Daniël</a:t>
            </a:r>
            <a:r>
              <a:rPr lang="nl-NL" sz="24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 2, 3 en 4</a:t>
            </a:r>
          </a:p>
          <a:p>
            <a:endParaRPr lang="nl-NL" sz="2400" b="1" dirty="0" smtClean="0">
              <a:solidFill>
                <a:srgbClr val="0070C0"/>
              </a:solidFill>
              <a:effectLst>
                <a:outerShdw blurRad="38100" dist="38100" dir="2700000" algn="tl">
                  <a:srgbClr val="000000">
                    <a:alpha val="43137"/>
                  </a:srgbClr>
                </a:outerShdw>
              </a:effectLst>
              <a:latin typeface="Arial" pitchFamily="34" charset="0"/>
              <a:cs typeface="Arial" pitchFamily="34" charset="0"/>
            </a:endParaRPr>
          </a:p>
          <a:p>
            <a:pPr>
              <a:buFont typeface="Arial" pitchFamily="34" charset="0"/>
              <a:buChar char="•"/>
            </a:pPr>
            <a:r>
              <a:rPr lang="en-ZA"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a:t>
            </a:r>
            <a:r>
              <a:rPr lang="en-ZA" sz="2400" dirty="0" err="1" smtClean="0">
                <a:solidFill>
                  <a:srgbClr val="2E1700"/>
                </a:solidFill>
                <a:effectLst>
                  <a:outerShdw blurRad="38100" dist="38100" dir="2700000" algn="tl">
                    <a:srgbClr val="000000">
                      <a:alpha val="43137"/>
                    </a:srgbClr>
                  </a:outerShdw>
                </a:effectLst>
                <a:latin typeface="Arial" pitchFamily="34" charset="0"/>
                <a:cs typeface="Arial" pitchFamily="34" charset="0"/>
              </a:rPr>
              <a:t>Nebukadnésar</a:t>
            </a:r>
            <a:r>
              <a:rPr lang="en-ZA"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se </a:t>
            </a:r>
            <a:r>
              <a:rPr lang="en-ZA" sz="2400" dirty="0" err="1" smtClean="0">
                <a:solidFill>
                  <a:srgbClr val="2E1700"/>
                </a:solidFill>
                <a:effectLst>
                  <a:outerShdw blurRad="38100" dist="38100" dir="2700000" algn="tl">
                    <a:srgbClr val="000000">
                      <a:alpha val="43137"/>
                    </a:srgbClr>
                  </a:outerShdw>
                </a:effectLst>
                <a:latin typeface="Arial" pitchFamily="34" charset="0"/>
                <a:cs typeface="Arial" pitchFamily="34" charset="0"/>
              </a:rPr>
              <a:t>eerste</a:t>
            </a:r>
            <a:r>
              <a:rPr lang="en-ZA"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a:t>
            </a:r>
            <a:r>
              <a:rPr lang="en-ZA" sz="2400" dirty="0" err="1" smtClean="0">
                <a:solidFill>
                  <a:srgbClr val="2E1700"/>
                </a:solidFill>
                <a:effectLst>
                  <a:outerShdw blurRad="38100" dist="38100" dir="2700000" algn="tl">
                    <a:srgbClr val="000000">
                      <a:alpha val="43137"/>
                    </a:srgbClr>
                  </a:outerShdw>
                </a:effectLst>
                <a:latin typeface="Arial" pitchFamily="34" charset="0"/>
                <a:cs typeface="Arial" pitchFamily="34" charset="0"/>
              </a:rPr>
              <a:t>droom</a:t>
            </a:r>
            <a:r>
              <a:rPr lang="en-ZA"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a:t>
            </a:r>
          </a:p>
          <a:p>
            <a:endPar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endParaRPr>
          </a:p>
          <a:p>
            <a:pPr>
              <a:buFont typeface="Arial" pitchFamily="34" charset="0"/>
              <a:buChar char="•"/>
            </a:pPr>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Nebukadnésar maak ‘n beeld van</a:t>
            </a:r>
          </a:p>
          <a:p>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goud - </a:t>
            </a:r>
            <a:r>
              <a:rPr lang="en-ZA" sz="2400" dirty="0" err="1" smtClean="0">
                <a:solidFill>
                  <a:srgbClr val="2E1700"/>
                </a:solidFill>
                <a:effectLst>
                  <a:outerShdw blurRad="38100" dist="38100" dir="2700000" algn="tl">
                    <a:srgbClr val="000000">
                      <a:alpha val="43137"/>
                    </a:srgbClr>
                  </a:outerShdw>
                </a:effectLst>
                <a:latin typeface="Arial" pitchFamily="34" charset="0"/>
                <a:cs typeface="Arial" pitchFamily="34" charset="0"/>
              </a:rPr>
              <a:t>brandende</a:t>
            </a:r>
            <a:r>
              <a:rPr lang="en-ZA"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a:t>
            </a:r>
            <a:r>
              <a:rPr lang="en-ZA" sz="2400" dirty="0" err="1" smtClean="0">
                <a:solidFill>
                  <a:srgbClr val="2E1700"/>
                </a:solidFill>
                <a:effectLst>
                  <a:outerShdw blurRad="38100" dist="38100" dir="2700000" algn="tl">
                    <a:srgbClr val="000000">
                      <a:alpha val="43137"/>
                    </a:srgbClr>
                  </a:outerShdw>
                </a:effectLst>
                <a:latin typeface="Arial" pitchFamily="34" charset="0"/>
                <a:cs typeface="Arial" pitchFamily="34" charset="0"/>
              </a:rPr>
              <a:t>vuuroond</a:t>
            </a:r>
            <a:r>
              <a:rPr lang="nl-NL"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a:t>
            </a:r>
            <a:r>
              <a:rPr lang="en-ZA" sz="2400" dirty="0" smtClean="0"/>
              <a:t/>
            </a:r>
            <a:br>
              <a:rPr lang="en-ZA" sz="2400" dirty="0" smtClean="0"/>
            </a:br>
            <a:endParaRPr lang="en-ZA" sz="2400" dirty="0" smtClean="0"/>
          </a:p>
          <a:p>
            <a:endParaRPr lang="en-ZA"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endParaRPr>
          </a:p>
          <a:p>
            <a:endParaRPr lang="en-ZA"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endParaRPr>
          </a:p>
          <a:p>
            <a:endParaRPr lang="en-ZA"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endParaRPr>
          </a:p>
          <a:p>
            <a:endParaRPr lang="en-ZA"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endParaRPr>
          </a:p>
          <a:p>
            <a:endParaRPr lang="en-ZA"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endParaRPr>
          </a:p>
          <a:p>
            <a:endParaRPr lang="en-ZA"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endParaRPr>
          </a:p>
          <a:p>
            <a:pPr>
              <a:buFont typeface="Arial" pitchFamily="34" charset="0"/>
              <a:buChar char="•"/>
            </a:pPr>
            <a:r>
              <a:rPr lang="en-ZA"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a:t>
            </a:r>
            <a:r>
              <a:rPr lang="en-ZA" sz="2400" dirty="0" err="1" smtClean="0">
                <a:solidFill>
                  <a:srgbClr val="2E1700"/>
                </a:solidFill>
                <a:effectLst>
                  <a:outerShdw blurRad="38100" dist="38100" dir="2700000" algn="tl">
                    <a:srgbClr val="000000">
                      <a:alpha val="43137"/>
                    </a:srgbClr>
                  </a:outerShdw>
                </a:effectLst>
                <a:latin typeface="Arial" pitchFamily="34" charset="0"/>
                <a:cs typeface="Arial" pitchFamily="34" charset="0"/>
              </a:rPr>
              <a:t>Nebukadnésar</a:t>
            </a:r>
            <a:r>
              <a:rPr lang="en-ZA"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se </a:t>
            </a:r>
            <a:r>
              <a:rPr lang="en-ZA" sz="2400" dirty="0" err="1" smtClean="0">
                <a:solidFill>
                  <a:srgbClr val="2E1700"/>
                </a:solidFill>
                <a:effectLst>
                  <a:outerShdw blurRad="38100" dist="38100" dir="2700000" algn="tl">
                    <a:srgbClr val="000000">
                      <a:alpha val="43137"/>
                    </a:srgbClr>
                  </a:outerShdw>
                </a:effectLst>
                <a:latin typeface="Arial" pitchFamily="34" charset="0"/>
                <a:cs typeface="Arial" pitchFamily="34" charset="0"/>
              </a:rPr>
              <a:t>tweede</a:t>
            </a:r>
            <a:r>
              <a:rPr lang="en-ZA"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a:t>
            </a:r>
            <a:r>
              <a:rPr lang="en-ZA" sz="2400" dirty="0" err="1" smtClean="0">
                <a:solidFill>
                  <a:srgbClr val="2E1700"/>
                </a:solidFill>
                <a:effectLst>
                  <a:outerShdw blurRad="38100" dist="38100" dir="2700000" algn="tl">
                    <a:srgbClr val="000000">
                      <a:alpha val="43137"/>
                    </a:srgbClr>
                  </a:outerShdw>
                </a:effectLst>
                <a:latin typeface="Arial" pitchFamily="34" charset="0"/>
                <a:cs typeface="Arial" pitchFamily="34" charset="0"/>
              </a:rPr>
              <a:t>droom</a:t>
            </a:r>
            <a:r>
              <a:rPr lang="en-ZA"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a:t>
            </a:r>
          </a:p>
          <a:p>
            <a:r>
              <a:rPr lang="en-ZA" sz="2400" dirty="0" smtClean="0"/>
              <a:t/>
            </a:r>
            <a:br>
              <a:rPr lang="en-ZA" sz="2400" dirty="0" smtClean="0"/>
            </a:br>
            <a:endParaRPr lang="en-ZA" sz="2400" dirty="0">
              <a:solidFill>
                <a:srgbClr val="2E170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Rectangle 7"/>
          <p:cNvSpPr/>
          <p:nvPr/>
        </p:nvSpPr>
        <p:spPr>
          <a:xfrm>
            <a:off x="144016" y="476672"/>
            <a:ext cx="8892480" cy="72008"/>
          </a:xfrm>
          <a:prstGeom prst="rect">
            <a:avLst/>
          </a:prstGeom>
          <a:solidFill>
            <a:srgbClr val="663300"/>
          </a:solidFill>
          <a:ln>
            <a:solidFill>
              <a:srgbClr val="221100"/>
            </a:solidFill>
          </a:ln>
          <a:effectLst>
            <a:outerShdw blurRad="50800" dist="50800" dir="5400000" algn="ctr" rotWithShape="0">
              <a:schemeClr val="tx1">
                <a:lumMod val="95000"/>
                <a:lumOff val="5000"/>
              </a:schemeClr>
            </a:outerShdw>
          </a:effectLst>
          <a:scene3d>
            <a:camera prst="orthographicFront">
              <a:rot lat="0" lon="0" rev="0"/>
            </a:camera>
            <a:lightRig rig="chilly" dir="t"/>
          </a:scene3d>
          <a:sp3d prstMaterial="matte"/>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ZA"/>
          </a:p>
        </p:txBody>
      </p:sp>
      <p:sp>
        <p:nvSpPr>
          <p:cNvPr id="9" name="TextBox 8"/>
          <p:cNvSpPr txBox="1"/>
          <p:nvPr/>
        </p:nvSpPr>
        <p:spPr>
          <a:xfrm>
            <a:off x="35496" y="-97651"/>
            <a:ext cx="3159839" cy="646331"/>
          </a:xfrm>
          <a:prstGeom prst="rect">
            <a:avLst/>
          </a:prstGeom>
          <a:noFill/>
        </p:spPr>
        <p:txBody>
          <a:bodyPr wrap="none" rtlCol="0">
            <a:spAutoFit/>
          </a:bodyPr>
          <a:lstStyle/>
          <a:p>
            <a:pPr algn="ctr"/>
            <a:r>
              <a:rPr lang="en-ZA" sz="3600" b="1" dirty="0" err="1" smtClean="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rPr>
              <a:t>Opsomming</a:t>
            </a:r>
            <a:endParaRPr lang="en-ZA" sz="3600" b="1" i="1" dirty="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endParaRPr>
          </a:p>
        </p:txBody>
      </p:sp>
      <p:pic>
        <p:nvPicPr>
          <p:cNvPr id="21505" name="Picture 1" descr="C:\Users\vanzyl.j\Pictures\beeld-nebukadnesar1.jpg"/>
          <p:cNvPicPr>
            <a:picLocks noChangeAspect="1" noChangeArrowheads="1"/>
          </p:cNvPicPr>
          <p:nvPr/>
        </p:nvPicPr>
        <p:blipFill>
          <a:blip r:embed="rId2"/>
          <a:srcRect/>
          <a:stretch>
            <a:fillRect/>
          </a:stretch>
        </p:blipFill>
        <p:spPr bwMode="auto">
          <a:xfrm>
            <a:off x="5004048" y="764704"/>
            <a:ext cx="2054328" cy="2952328"/>
          </a:xfrm>
          <a:prstGeom prst="rect">
            <a:avLst/>
          </a:prstGeom>
          <a:noFill/>
          <a:effectLst>
            <a:innerShdw blurRad="114300">
              <a:prstClr val="black"/>
            </a:innerShdw>
          </a:effectLst>
        </p:spPr>
      </p:pic>
      <p:pic>
        <p:nvPicPr>
          <p:cNvPr id="21506" name="Picture 2" descr="C:\Users\vanzyl.j\Pictures\Fiery-furnace.jpg"/>
          <p:cNvPicPr>
            <a:picLocks noChangeAspect="1" noChangeArrowheads="1"/>
          </p:cNvPicPr>
          <p:nvPr/>
        </p:nvPicPr>
        <p:blipFill>
          <a:blip r:embed="rId3"/>
          <a:srcRect/>
          <a:stretch>
            <a:fillRect/>
          </a:stretch>
        </p:blipFill>
        <p:spPr bwMode="auto">
          <a:xfrm>
            <a:off x="539552" y="3140968"/>
            <a:ext cx="1866275" cy="2256020"/>
          </a:xfrm>
          <a:prstGeom prst="rect">
            <a:avLst/>
          </a:prstGeom>
          <a:noFill/>
          <a:effectLst>
            <a:innerShdw blurRad="114300">
              <a:prstClr val="black"/>
            </a:innerShdw>
          </a:effectLst>
        </p:spPr>
      </p:pic>
      <p:pic>
        <p:nvPicPr>
          <p:cNvPr id="21507" name="Picture 3" descr="C:\Users\vanzyl.j\Pictures\DRH7.jpg"/>
          <p:cNvPicPr>
            <a:picLocks noChangeAspect="1" noChangeArrowheads="1"/>
          </p:cNvPicPr>
          <p:nvPr/>
        </p:nvPicPr>
        <p:blipFill>
          <a:blip r:embed="rId4"/>
          <a:srcRect/>
          <a:stretch>
            <a:fillRect/>
          </a:stretch>
        </p:blipFill>
        <p:spPr bwMode="auto">
          <a:xfrm>
            <a:off x="4788024" y="3861048"/>
            <a:ext cx="2232248" cy="1977041"/>
          </a:xfrm>
          <a:prstGeom prst="rect">
            <a:avLst/>
          </a:prstGeom>
          <a:noFill/>
          <a:effectLst>
            <a:innerShdw blurRad="114300">
              <a:prstClr val="black"/>
            </a:innerShdw>
          </a:effectLst>
        </p:spPr>
      </p:pic>
      <p:pic>
        <p:nvPicPr>
          <p:cNvPr id="21508" name="Picture 4" descr="C:\Users\vanzyl.j\Pictures\eatgrass.jpg"/>
          <p:cNvPicPr>
            <a:picLocks noChangeAspect="1" noChangeArrowheads="1"/>
          </p:cNvPicPr>
          <p:nvPr/>
        </p:nvPicPr>
        <p:blipFill>
          <a:blip r:embed="rId5"/>
          <a:srcRect/>
          <a:stretch>
            <a:fillRect/>
          </a:stretch>
        </p:blipFill>
        <p:spPr bwMode="auto">
          <a:xfrm>
            <a:off x="6765354" y="4941168"/>
            <a:ext cx="2343150" cy="1685925"/>
          </a:xfrm>
          <a:prstGeom prst="rect">
            <a:avLst/>
          </a:prstGeom>
          <a:noFill/>
          <a:effectLst>
            <a:innerShdw blurRad="114300">
              <a:prstClr val="black"/>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1505"/>
                                        </p:tgtEl>
                                        <p:attrNameLst>
                                          <p:attrName>style.visibility</p:attrName>
                                        </p:attrNameLst>
                                      </p:cBhvr>
                                      <p:to>
                                        <p:strVal val="visible"/>
                                      </p:to>
                                    </p:set>
                                    <p:animEffect transition="in" filter="fade">
                                      <p:cBhvr>
                                        <p:cTn id="9" dur="2000"/>
                                        <p:tgtEl>
                                          <p:spTgt spid="2150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21506"/>
                                        </p:tgtEl>
                                        <p:attrNameLst>
                                          <p:attrName>style.visibility</p:attrName>
                                        </p:attrNameLst>
                                      </p:cBhvr>
                                      <p:to>
                                        <p:strVal val="visible"/>
                                      </p:to>
                                    </p:set>
                                    <p:animEffect transition="in" filter="fade">
                                      <p:cBhvr>
                                        <p:cTn id="18" dur="2000"/>
                                        <p:tgtEl>
                                          <p:spTgt spid="2150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2" end="12"/>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21507"/>
                                        </p:tgtEl>
                                        <p:attrNameLst>
                                          <p:attrName>style.visibility</p:attrName>
                                        </p:attrNameLst>
                                      </p:cBhvr>
                                      <p:to>
                                        <p:strVal val="visible"/>
                                      </p:to>
                                    </p:set>
                                    <p:animEffect transition="in" filter="fade">
                                      <p:cBhvr>
                                        <p:cTn id="25" dur="2000"/>
                                        <p:tgtEl>
                                          <p:spTgt spid="21507"/>
                                        </p:tgtEl>
                                      </p:cBhvr>
                                    </p:animEffect>
                                  </p:childTnLst>
                                </p:cTn>
                              </p:par>
                              <p:par>
                                <p:cTn id="26" presetID="10" presetClass="entr" presetSubtype="0" fill="hold" nodeType="withEffect">
                                  <p:stCondLst>
                                    <p:cond delay="0"/>
                                  </p:stCondLst>
                                  <p:childTnLst>
                                    <p:set>
                                      <p:cBhvr>
                                        <p:cTn id="27" dur="1" fill="hold">
                                          <p:stCondLst>
                                            <p:cond delay="0"/>
                                          </p:stCondLst>
                                        </p:cTn>
                                        <p:tgtEl>
                                          <p:spTgt spid="21508"/>
                                        </p:tgtEl>
                                        <p:attrNameLst>
                                          <p:attrName>style.visibility</p:attrName>
                                        </p:attrNameLst>
                                      </p:cBhvr>
                                      <p:to>
                                        <p:strVal val="visible"/>
                                      </p:to>
                                    </p:set>
                                    <p:animEffect transition="in" filter="fade">
                                      <p:cBhvr>
                                        <p:cTn id="28" dur="20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692696"/>
            <a:ext cx="1728192" cy="369332"/>
          </a:xfrm>
          <a:prstGeom prst="rect">
            <a:avLst/>
          </a:prstGeom>
          <a:noFill/>
        </p:spPr>
        <p:txBody>
          <a:bodyPr wrap="square" rtlCol="0">
            <a:spAutoFit/>
          </a:bodyPr>
          <a:lstStyle/>
          <a:p>
            <a:endParaRPr lang="en-ZA" dirty="0"/>
          </a:p>
        </p:txBody>
      </p:sp>
      <p:sp>
        <p:nvSpPr>
          <p:cNvPr id="5" name="TextBox 4"/>
          <p:cNvSpPr txBox="1"/>
          <p:nvPr/>
        </p:nvSpPr>
        <p:spPr>
          <a:xfrm>
            <a:off x="0" y="786184"/>
            <a:ext cx="9144000" cy="5262979"/>
          </a:xfrm>
          <a:prstGeom prst="rect">
            <a:avLst/>
          </a:prstGeom>
          <a:noFill/>
        </p:spPr>
        <p:txBody>
          <a:bodyPr wrap="square" rtlCol="0">
            <a:spAutoFit/>
          </a:bodyPr>
          <a:lstStyle/>
          <a:p>
            <a:r>
              <a:rPr lang="en-ZA" sz="2400" b="1" dirty="0" err="1" smtClean="0">
                <a:solidFill>
                  <a:srgbClr val="0070C0"/>
                </a:solidFill>
                <a:effectLst>
                  <a:outerShdw blurRad="38100" dist="38100" dir="2700000" algn="tl">
                    <a:srgbClr val="000000">
                      <a:alpha val="43137"/>
                    </a:srgbClr>
                  </a:outerShdw>
                </a:effectLst>
                <a:latin typeface="Arial" pitchFamily="34" charset="0"/>
                <a:cs typeface="Arial" pitchFamily="34" charset="0"/>
              </a:rPr>
              <a:t>Daniël</a:t>
            </a:r>
            <a:r>
              <a:rPr lang="nl-NL" sz="24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 5 en 6</a:t>
            </a:r>
          </a:p>
          <a:p>
            <a:endParaRPr lang="nl-NL" sz="2400" b="1" dirty="0" smtClean="0">
              <a:solidFill>
                <a:srgbClr val="0070C0"/>
              </a:solidFill>
              <a:effectLst>
                <a:outerShdw blurRad="38100" dist="38100" dir="2700000" algn="tl">
                  <a:srgbClr val="000000">
                    <a:alpha val="43137"/>
                  </a:srgbClr>
                </a:outerShdw>
              </a:effectLst>
              <a:latin typeface="Arial" pitchFamily="34" charset="0"/>
              <a:cs typeface="Arial" pitchFamily="34" charset="0"/>
            </a:endParaRPr>
          </a:p>
          <a:p>
            <a:pPr>
              <a:buFont typeface="Arial" pitchFamily="34" charset="0"/>
              <a:buChar char="•"/>
            </a:pPr>
            <a:r>
              <a:rPr lang="en-US"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a:t>
            </a:r>
            <a:r>
              <a:rPr lang="en-US" sz="2400" dirty="0" err="1" smtClean="0">
                <a:solidFill>
                  <a:srgbClr val="2E1700"/>
                </a:solidFill>
                <a:effectLst>
                  <a:outerShdw blurRad="38100" dist="38100" dir="2700000" algn="tl">
                    <a:srgbClr val="000000">
                      <a:alpha val="43137"/>
                    </a:srgbClr>
                  </a:outerShdw>
                </a:effectLst>
                <a:latin typeface="Arial" pitchFamily="34" charset="0"/>
                <a:cs typeface="Arial" pitchFamily="34" charset="0"/>
              </a:rPr>
              <a:t>Koning</a:t>
            </a:r>
            <a:r>
              <a:rPr lang="en-US"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a:t>
            </a:r>
            <a:r>
              <a:rPr lang="en-US" sz="2400" dirty="0" err="1" smtClean="0">
                <a:solidFill>
                  <a:srgbClr val="2E1700"/>
                </a:solidFill>
                <a:effectLst>
                  <a:outerShdw blurRad="38100" dist="38100" dir="2700000" algn="tl">
                    <a:srgbClr val="000000">
                      <a:alpha val="43137"/>
                    </a:srgbClr>
                  </a:outerShdw>
                </a:effectLst>
                <a:latin typeface="Arial" pitchFamily="34" charset="0"/>
                <a:cs typeface="Arial" pitchFamily="34" charset="0"/>
              </a:rPr>
              <a:t>Bélsasar</a:t>
            </a:r>
            <a:r>
              <a:rPr lang="en-US"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se fees en die </a:t>
            </a:r>
            <a:r>
              <a:rPr lang="en-US" sz="2400" dirty="0" err="1" smtClean="0">
                <a:solidFill>
                  <a:srgbClr val="2E1700"/>
                </a:solidFill>
                <a:effectLst>
                  <a:outerShdw blurRad="38100" dist="38100" dir="2700000" algn="tl">
                    <a:srgbClr val="000000">
                      <a:alpha val="43137"/>
                    </a:srgbClr>
                  </a:outerShdw>
                </a:effectLst>
                <a:latin typeface="Arial" pitchFamily="34" charset="0"/>
                <a:cs typeface="Arial" pitchFamily="34" charset="0"/>
              </a:rPr>
              <a:t>skrif</a:t>
            </a:r>
            <a:r>
              <a:rPr lang="en-US"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a:t>
            </a:r>
            <a:r>
              <a:rPr lang="en-US" sz="2400" dirty="0" err="1" smtClean="0">
                <a:solidFill>
                  <a:srgbClr val="2E1700"/>
                </a:solidFill>
                <a:effectLst>
                  <a:outerShdw blurRad="38100" dist="38100" dir="2700000" algn="tl">
                    <a:srgbClr val="000000">
                      <a:alpha val="43137"/>
                    </a:srgbClr>
                  </a:outerShdw>
                </a:effectLst>
                <a:latin typeface="Arial" pitchFamily="34" charset="0"/>
                <a:cs typeface="Arial" pitchFamily="34" charset="0"/>
              </a:rPr>
              <a:t>aan</a:t>
            </a:r>
            <a:r>
              <a:rPr lang="en-US"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die </a:t>
            </a:r>
            <a:r>
              <a:rPr lang="en-US" sz="2400" dirty="0" err="1" smtClean="0">
                <a:solidFill>
                  <a:srgbClr val="2E1700"/>
                </a:solidFill>
                <a:effectLst>
                  <a:outerShdw blurRad="38100" dist="38100" dir="2700000" algn="tl">
                    <a:srgbClr val="000000">
                      <a:alpha val="43137"/>
                    </a:srgbClr>
                  </a:outerShdw>
                </a:effectLst>
                <a:latin typeface="Arial" pitchFamily="34" charset="0"/>
                <a:cs typeface="Arial" pitchFamily="34" charset="0"/>
              </a:rPr>
              <a:t>muur</a:t>
            </a:r>
            <a:r>
              <a:rPr lang="en-US"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a:t>
            </a:r>
          </a:p>
          <a:p>
            <a:pPr>
              <a:buFont typeface="Arial" pitchFamily="34" charset="0"/>
              <a:buChar char="•"/>
            </a:pPr>
            <a:endParaRPr lang="en-US"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endParaRPr>
          </a:p>
          <a:p>
            <a:pPr>
              <a:buFont typeface="Arial" pitchFamily="34" charset="0"/>
              <a:buChar char="•"/>
            </a:pPr>
            <a:endParaRPr lang="en-US"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endParaRPr>
          </a:p>
          <a:p>
            <a:pPr>
              <a:buFont typeface="Arial" pitchFamily="34" charset="0"/>
              <a:buChar char="•"/>
            </a:pPr>
            <a:endParaRPr lang="en-US"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endParaRPr>
          </a:p>
          <a:p>
            <a:endParaRPr lang="en-US"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endParaRPr>
          </a:p>
          <a:p>
            <a:endParaRPr lang="en-US"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endParaRPr>
          </a:p>
          <a:p>
            <a:endParaRPr lang="en-US"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endParaRPr>
          </a:p>
          <a:p>
            <a:endParaRPr lang="en-US"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endParaRPr>
          </a:p>
          <a:p>
            <a:pPr>
              <a:buFont typeface="Arial" pitchFamily="34" charset="0"/>
              <a:buChar char="•"/>
            </a:pPr>
            <a:r>
              <a:rPr lang="en-ZA"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a:t>
            </a:r>
            <a:r>
              <a:rPr lang="en-ZA" sz="2400" dirty="0" err="1" smtClean="0">
                <a:solidFill>
                  <a:srgbClr val="2E1700"/>
                </a:solidFill>
                <a:effectLst>
                  <a:outerShdw blurRad="38100" dist="38100" dir="2700000" algn="tl">
                    <a:srgbClr val="000000">
                      <a:alpha val="43137"/>
                    </a:srgbClr>
                  </a:outerShdw>
                </a:effectLst>
                <a:latin typeface="Arial" pitchFamily="34" charset="0"/>
                <a:cs typeface="Arial" pitchFamily="34" charset="0"/>
              </a:rPr>
              <a:t>Daríus</a:t>
            </a:r>
            <a:r>
              <a:rPr lang="en-ZA"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die </a:t>
            </a:r>
            <a:r>
              <a:rPr lang="en-ZA" sz="2400" dirty="0" err="1" smtClean="0">
                <a:solidFill>
                  <a:srgbClr val="2E1700"/>
                </a:solidFill>
                <a:effectLst>
                  <a:outerShdw blurRad="38100" dist="38100" dir="2700000" algn="tl">
                    <a:srgbClr val="000000">
                      <a:alpha val="43137"/>
                    </a:srgbClr>
                  </a:outerShdw>
                </a:effectLst>
                <a:latin typeface="Arial" pitchFamily="34" charset="0"/>
                <a:cs typeface="Arial" pitchFamily="34" charset="0"/>
              </a:rPr>
              <a:t>Meder</a:t>
            </a:r>
            <a:r>
              <a:rPr lang="en-ZA"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a:t>
            </a:r>
            <a:r>
              <a:rPr lang="en-ZA" sz="2400" dirty="0" err="1" smtClean="0">
                <a:solidFill>
                  <a:srgbClr val="2E1700"/>
                </a:solidFill>
                <a:effectLst>
                  <a:outerShdw blurRad="38100" dist="38100" dir="2700000" algn="tl">
                    <a:srgbClr val="000000">
                      <a:alpha val="43137"/>
                    </a:srgbClr>
                  </a:outerShdw>
                </a:effectLst>
                <a:latin typeface="Arial" pitchFamily="34" charset="0"/>
                <a:cs typeface="Arial" pitchFamily="34" charset="0"/>
              </a:rPr>
              <a:t>koning</a:t>
            </a:r>
            <a:r>
              <a:rPr lang="en-ZA"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en </a:t>
            </a:r>
            <a:r>
              <a:rPr lang="en-ZA" sz="2400" dirty="0" err="1" smtClean="0">
                <a:solidFill>
                  <a:srgbClr val="2E1700"/>
                </a:solidFill>
                <a:effectLst>
                  <a:outerShdw blurRad="38100" dist="38100" dir="2700000" algn="tl">
                    <a:srgbClr val="000000">
                      <a:alpha val="43137"/>
                    </a:srgbClr>
                  </a:outerShdw>
                </a:effectLst>
                <a:latin typeface="Arial" pitchFamily="34" charset="0"/>
                <a:cs typeface="Arial" pitchFamily="34" charset="0"/>
              </a:rPr>
              <a:t>Daniël</a:t>
            </a:r>
            <a:endParaRPr lang="en-ZA"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endParaRPr>
          </a:p>
          <a:p>
            <a:r>
              <a:rPr lang="en-ZA"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in die </a:t>
            </a:r>
            <a:r>
              <a:rPr lang="en-ZA" sz="2400" dirty="0" err="1" smtClean="0">
                <a:solidFill>
                  <a:srgbClr val="2E1700"/>
                </a:solidFill>
                <a:effectLst>
                  <a:outerShdw blurRad="38100" dist="38100" dir="2700000" algn="tl">
                    <a:srgbClr val="000000">
                      <a:alpha val="43137"/>
                    </a:srgbClr>
                  </a:outerShdw>
                </a:effectLst>
                <a:latin typeface="Arial" pitchFamily="34" charset="0"/>
                <a:cs typeface="Arial" pitchFamily="34" charset="0"/>
              </a:rPr>
              <a:t>leeukuil</a:t>
            </a:r>
            <a:r>
              <a:rPr lang="en-ZA"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a:t>
            </a:r>
            <a:r>
              <a:rPr lang="en-ZA" sz="2400" dirty="0" smtClean="0"/>
              <a:t/>
            </a:r>
            <a:br>
              <a:rPr lang="en-ZA" sz="2400" dirty="0" smtClean="0"/>
            </a:br>
            <a:r>
              <a:rPr lang="en-ZA" sz="2400" dirty="0" smtClean="0"/>
              <a:t/>
            </a:r>
            <a:br>
              <a:rPr lang="en-ZA" sz="2400" dirty="0" smtClean="0"/>
            </a:br>
            <a:endParaRPr lang="en-ZA" sz="2400" dirty="0">
              <a:solidFill>
                <a:srgbClr val="2E170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Rectangle 7"/>
          <p:cNvSpPr/>
          <p:nvPr/>
        </p:nvSpPr>
        <p:spPr>
          <a:xfrm>
            <a:off x="144016" y="476672"/>
            <a:ext cx="8892480" cy="72008"/>
          </a:xfrm>
          <a:prstGeom prst="rect">
            <a:avLst/>
          </a:prstGeom>
          <a:solidFill>
            <a:srgbClr val="663300"/>
          </a:solidFill>
          <a:ln>
            <a:solidFill>
              <a:srgbClr val="221100"/>
            </a:solidFill>
          </a:ln>
          <a:effectLst>
            <a:outerShdw blurRad="50800" dist="50800" dir="5400000" algn="ctr" rotWithShape="0">
              <a:schemeClr val="tx1">
                <a:lumMod val="95000"/>
                <a:lumOff val="5000"/>
              </a:schemeClr>
            </a:outerShdw>
          </a:effectLst>
          <a:scene3d>
            <a:camera prst="orthographicFront">
              <a:rot lat="0" lon="0" rev="0"/>
            </a:camera>
            <a:lightRig rig="chilly" dir="t"/>
          </a:scene3d>
          <a:sp3d prstMaterial="matte"/>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ZA"/>
          </a:p>
        </p:txBody>
      </p:sp>
      <p:sp>
        <p:nvSpPr>
          <p:cNvPr id="9" name="TextBox 8"/>
          <p:cNvSpPr txBox="1"/>
          <p:nvPr/>
        </p:nvSpPr>
        <p:spPr>
          <a:xfrm>
            <a:off x="35496" y="-97651"/>
            <a:ext cx="3159839" cy="646331"/>
          </a:xfrm>
          <a:prstGeom prst="rect">
            <a:avLst/>
          </a:prstGeom>
          <a:noFill/>
        </p:spPr>
        <p:txBody>
          <a:bodyPr wrap="none" rtlCol="0">
            <a:spAutoFit/>
          </a:bodyPr>
          <a:lstStyle/>
          <a:p>
            <a:pPr algn="ctr"/>
            <a:r>
              <a:rPr lang="en-ZA" sz="3600" b="1" dirty="0" err="1" smtClean="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rPr>
              <a:t>Opsomming</a:t>
            </a:r>
            <a:endParaRPr lang="en-ZA" sz="3600" b="1" i="1" dirty="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endParaRPr>
          </a:p>
        </p:txBody>
      </p:sp>
      <p:pic>
        <p:nvPicPr>
          <p:cNvPr id="28673" name="Picture 1" descr="C:\Users\vanzyl.j\Pictures\758px-Rembrandt_-_Belshazzar's_Feast_-_WGA19123.jpg"/>
          <p:cNvPicPr>
            <a:picLocks noChangeAspect="1" noChangeArrowheads="1"/>
          </p:cNvPicPr>
          <p:nvPr/>
        </p:nvPicPr>
        <p:blipFill>
          <a:blip r:embed="rId2"/>
          <a:srcRect/>
          <a:stretch>
            <a:fillRect/>
          </a:stretch>
        </p:blipFill>
        <p:spPr bwMode="auto">
          <a:xfrm>
            <a:off x="2051720" y="2060848"/>
            <a:ext cx="3024336" cy="2389944"/>
          </a:xfrm>
          <a:prstGeom prst="rect">
            <a:avLst/>
          </a:prstGeom>
          <a:noFill/>
          <a:effectLst>
            <a:innerShdw blurRad="114300">
              <a:prstClr val="black"/>
            </a:innerShdw>
          </a:effectLst>
        </p:spPr>
      </p:pic>
      <p:pic>
        <p:nvPicPr>
          <p:cNvPr id="28674" name="Picture 2" descr="C:\Users\vanzyl.j\Pictures\ot101-rubens.jpg"/>
          <p:cNvPicPr>
            <a:picLocks noChangeAspect="1" noChangeArrowheads="1"/>
          </p:cNvPicPr>
          <p:nvPr/>
        </p:nvPicPr>
        <p:blipFill>
          <a:blip r:embed="rId3"/>
          <a:srcRect/>
          <a:stretch>
            <a:fillRect/>
          </a:stretch>
        </p:blipFill>
        <p:spPr bwMode="auto">
          <a:xfrm>
            <a:off x="5292079" y="4077072"/>
            <a:ext cx="3558175" cy="2376264"/>
          </a:xfrm>
          <a:prstGeom prst="rect">
            <a:avLst/>
          </a:prstGeom>
          <a:noFill/>
          <a:effectLst>
            <a:innerShdw blurRad="114300">
              <a:prstClr val="black"/>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8673"/>
                                        </p:tgtEl>
                                        <p:attrNameLst>
                                          <p:attrName>style.visibility</p:attrName>
                                        </p:attrNameLst>
                                      </p:cBhvr>
                                      <p:to>
                                        <p:strVal val="visible"/>
                                      </p:to>
                                    </p:set>
                                    <p:animEffect transition="in" filter="fade">
                                      <p:cBhvr>
                                        <p:cTn id="9" dur="2000"/>
                                        <p:tgtEl>
                                          <p:spTgt spid="2867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10" end="10"/>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
                                            <p:txEl>
                                              <p:pRg st="11" end="11"/>
                                            </p:txEl>
                                          </p:spTgt>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28674"/>
                                        </p:tgtEl>
                                        <p:attrNameLst>
                                          <p:attrName>style.visibility</p:attrName>
                                        </p:attrNameLst>
                                      </p:cBhvr>
                                      <p:to>
                                        <p:strVal val="visible"/>
                                      </p:to>
                                    </p:set>
                                    <p:animEffect transition="in" filter="fade">
                                      <p:cBhvr>
                                        <p:cTn id="18" dur="20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692696"/>
            <a:ext cx="1728192" cy="369332"/>
          </a:xfrm>
          <a:prstGeom prst="rect">
            <a:avLst/>
          </a:prstGeom>
          <a:noFill/>
        </p:spPr>
        <p:txBody>
          <a:bodyPr wrap="square" rtlCol="0">
            <a:spAutoFit/>
          </a:bodyPr>
          <a:lstStyle/>
          <a:p>
            <a:endParaRPr lang="en-ZA" dirty="0"/>
          </a:p>
        </p:txBody>
      </p:sp>
      <p:sp>
        <p:nvSpPr>
          <p:cNvPr id="5" name="TextBox 4"/>
          <p:cNvSpPr txBox="1"/>
          <p:nvPr/>
        </p:nvSpPr>
        <p:spPr>
          <a:xfrm>
            <a:off x="0" y="786184"/>
            <a:ext cx="9144000" cy="3416320"/>
          </a:xfrm>
          <a:prstGeom prst="rect">
            <a:avLst/>
          </a:prstGeom>
          <a:noFill/>
        </p:spPr>
        <p:txBody>
          <a:bodyPr wrap="square" rtlCol="0">
            <a:spAutoFit/>
          </a:bodyPr>
          <a:lstStyle/>
          <a:p>
            <a:r>
              <a:rPr lang="en-ZA" sz="2400" b="1" dirty="0" err="1" smtClean="0">
                <a:solidFill>
                  <a:srgbClr val="0070C0"/>
                </a:solidFill>
                <a:effectLst>
                  <a:outerShdw blurRad="38100" dist="38100" dir="2700000" algn="tl">
                    <a:srgbClr val="000000">
                      <a:alpha val="43137"/>
                    </a:srgbClr>
                  </a:outerShdw>
                </a:effectLst>
                <a:latin typeface="Arial" pitchFamily="34" charset="0"/>
                <a:cs typeface="Arial" pitchFamily="34" charset="0"/>
              </a:rPr>
              <a:t>Daniël</a:t>
            </a:r>
            <a:r>
              <a:rPr lang="nl-NL" sz="24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 7 en 8 </a:t>
            </a:r>
          </a:p>
          <a:p>
            <a:endParaRPr lang="nl-NL" sz="2400" b="1" dirty="0" smtClean="0">
              <a:solidFill>
                <a:srgbClr val="0070C0"/>
              </a:solidFill>
              <a:effectLst>
                <a:outerShdw blurRad="38100" dist="38100" dir="2700000" algn="tl">
                  <a:srgbClr val="000000">
                    <a:alpha val="43137"/>
                  </a:srgbClr>
                </a:outerShdw>
              </a:effectLst>
              <a:latin typeface="Arial" pitchFamily="34" charset="0"/>
              <a:cs typeface="Arial" pitchFamily="34" charset="0"/>
            </a:endParaRPr>
          </a:p>
          <a:p>
            <a:pPr>
              <a:buFont typeface="Arial" pitchFamily="34" charset="0"/>
              <a:buChar char="•"/>
            </a:pPr>
            <a:r>
              <a:rPr lang="en-ZA"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a:t>
            </a:r>
            <a:r>
              <a:rPr lang="en-ZA" sz="2400" dirty="0" err="1" smtClean="0">
                <a:solidFill>
                  <a:srgbClr val="2E1700"/>
                </a:solidFill>
                <a:effectLst>
                  <a:outerShdw blurRad="38100" dist="38100" dir="2700000" algn="tl">
                    <a:srgbClr val="000000">
                      <a:alpha val="43137"/>
                    </a:srgbClr>
                  </a:outerShdw>
                </a:effectLst>
                <a:latin typeface="Arial" pitchFamily="34" charset="0"/>
                <a:cs typeface="Arial" pitchFamily="34" charset="0"/>
              </a:rPr>
              <a:t>Daniël</a:t>
            </a:r>
            <a:r>
              <a:rPr lang="en-ZA"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se </a:t>
            </a:r>
            <a:r>
              <a:rPr lang="en-ZA" sz="2400" dirty="0" err="1" smtClean="0">
                <a:solidFill>
                  <a:srgbClr val="2E1700"/>
                </a:solidFill>
                <a:effectLst>
                  <a:outerShdw blurRad="38100" dist="38100" dir="2700000" algn="tl">
                    <a:srgbClr val="000000">
                      <a:alpha val="43137"/>
                    </a:srgbClr>
                  </a:outerShdw>
                </a:effectLst>
                <a:latin typeface="Arial" pitchFamily="34" charset="0"/>
                <a:cs typeface="Arial" pitchFamily="34" charset="0"/>
              </a:rPr>
              <a:t>eerste</a:t>
            </a:r>
            <a:r>
              <a:rPr lang="en-ZA"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a:t>
            </a:r>
            <a:r>
              <a:rPr lang="en-ZA" sz="2400" dirty="0" err="1" smtClean="0">
                <a:solidFill>
                  <a:srgbClr val="2E1700"/>
                </a:solidFill>
                <a:effectLst>
                  <a:outerShdw blurRad="38100" dist="38100" dir="2700000" algn="tl">
                    <a:srgbClr val="000000">
                      <a:alpha val="43137"/>
                    </a:srgbClr>
                  </a:outerShdw>
                </a:effectLst>
                <a:latin typeface="Arial" pitchFamily="34" charset="0"/>
                <a:cs typeface="Arial" pitchFamily="34" charset="0"/>
              </a:rPr>
              <a:t>droomgesig</a:t>
            </a:r>
            <a:r>
              <a:rPr lang="en-ZA"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a:t>
            </a:r>
          </a:p>
          <a:p>
            <a:endParaRPr lang="en-ZA"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endParaRPr>
          </a:p>
          <a:p>
            <a:endParaRPr lang="en-ZA"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endParaRPr>
          </a:p>
          <a:p>
            <a:endParaRPr lang="en-ZA"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endParaRPr>
          </a:p>
          <a:p>
            <a:endParaRPr lang="en-ZA"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endParaRPr>
          </a:p>
          <a:p>
            <a:endParaRPr lang="en-ZA"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endParaRPr>
          </a:p>
          <a:p>
            <a:pPr>
              <a:buFont typeface="Arial" pitchFamily="34" charset="0"/>
              <a:buChar char="•"/>
            </a:pPr>
            <a:r>
              <a:rPr lang="en-ZA"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a:t>
            </a:r>
            <a:r>
              <a:rPr lang="en-ZA" sz="2400" dirty="0" err="1" smtClean="0">
                <a:solidFill>
                  <a:srgbClr val="2E1700"/>
                </a:solidFill>
                <a:effectLst>
                  <a:outerShdw blurRad="38100" dist="38100" dir="2700000" algn="tl">
                    <a:srgbClr val="000000">
                      <a:alpha val="43137"/>
                    </a:srgbClr>
                  </a:outerShdw>
                </a:effectLst>
                <a:latin typeface="Arial" pitchFamily="34" charset="0"/>
                <a:cs typeface="Arial" pitchFamily="34" charset="0"/>
              </a:rPr>
              <a:t>Daniël</a:t>
            </a:r>
            <a:r>
              <a:rPr lang="en-ZA"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se </a:t>
            </a:r>
            <a:r>
              <a:rPr lang="en-ZA" sz="2400" dirty="0" err="1" smtClean="0">
                <a:solidFill>
                  <a:srgbClr val="2E1700"/>
                </a:solidFill>
                <a:effectLst>
                  <a:outerShdw blurRad="38100" dist="38100" dir="2700000" algn="tl">
                    <a:srgbClr val="000000">
                      <a:alpha val="43137"/>
                    </a:srgbClr>
                  </a:outerShdw>
                </a:effectLst>
                <a:latin typeface="Arial" pitchFamily="34" charset="0"/>
                <a:cs typeface="Arial" pitchFamily="34" charset="0"/>
              </a:rPr>
              <a:t>tweede</a:t>
            </a:r>
            <a:r>
              <a:rPr lang="en-ZA"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 </a:t>
            </a:r>
            <a:r>
              <a:rPr lang="en-ZA" sz="2400" dirty="0" err="1" smtClean="0">
                <a:solidFill>
                  <a:srgbClr val="2E1700"/>
                </a:solidFill>
                <a:effectLst>
                  <a:outerShdw blurRad="38100" dist="38100" dir="2700000" algn="tl">
                    <a:srgbClr val="000000">
                      <a:alpha val="43137"/>
                    </a:srgbClr>
                  </a:outerShdw>
                </a:effectLst>
                <a:latin typeface="Arial" pitchFamily="34" charset="0"/>
                <a:cs typeface="Arial" pitchFamily="34" charset="0"/>
              </a:rPr>
              <a:t>droomgesig</a:t>
            </a:r>
            <a:r>
              <a:rPr lang="en-ZA" sz="2400" dirty="0" smtClean="0">
                <a:solidFill>
                  <a:srgbClr val="2E1700"/>
                </a:solidFill>
                <a:effectLst>
                  <a:outerShdw blurRad="38100" dist="38100" dir="2700000" algn="tl">
                    <a:srgbClr val="000000">
                      <a:alpha val="43137"/>
                    </a:srgbClr>
                  </a:outerShdw>
                </a:effectLst>
                <a:latin typeface="Arial" pitchFamily="34" charset="0"/>
                <a:cs typeface="Arial" pitchFamily="34" charset="0"/>
              </a:rPr>
              <a:t>.</a:t>
            </a:r>
            <a:endParaRPr lang="en-ZA" sz="2400" dirty="0">
              <a:solidFill>
                <a:srgbClr val="2E170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Rectangle 7"/>
          <p:cNvSpPr/>
          <p:nvPr/>
        </p:nvSpPr>
        <p:spPr>
          <a:xfrm>
            <a:off x="144016" y="476672"/>
            <a:ext cx="8892480" cy="72008"/>
          </a:xfrm>
          <a:prstGeom prst="rect">
            <a:avLst/>
          </a:prstGeom>
          <a:solidFill>
            <a:srgbClr val="663300"/>
          </a:solidFill>
          <a:ln>
            <a:solidFill>
              <a:srgbClr val="221100"/>
            </a:solidFill>
          </a:ln>
          <a:effectLst>
            <a:outerShdw blurRad="50800" dist="50800" dir="5400000" algn="ctr" rotWithShape="0">
              <a:schemeClr val="tx1">
                <a:lumMod val="95000"/>
                <a:lumOff val="5000"/>
              </a:schemeClr>
            </a:outerShdw>
          </a:effectLst>
          <a:scene3d>
            <a:camera prst="orthographicFront">
              <a:rot lat="0" lon="0" rev="0"/>
            </a:camera>
            <a:lightRig rig="chilly" dir="t"/>
          </a:scene3d>
          <a:sp3d prstMaterial="matte"/>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ZA"/>
          </a:p>
        </p:txBody>
      </p:sp>
      <p:sp>
        <p:nvSpPr>
          <p:cNvPr id="9" name="TextBox 8"/>
          <p:cNvSpPr txBox="1"/>
          <p:nvPr/>
        </p:nvSpPr>
        <p:spPr>
          <a:xfrm>
            <a:off x="35496" y="-97651"/>
            <a:ext cx="3159839" cy="646331"/>
          </a:xfrm>
          <a:prstGeom prst="rect">
            <a:avLst/>
          </a:prstGeom>
          <a:noFill/>
        </p:spPr>
        <p:txBody>
          <a:bodyPr wrap="none" rtlCol="0">
            <a:spAutoFit/>
          </a:bodyPr>
          <a:lstStyle/>
          <a:p>
            <a:pPr algn="ctr"/>
            <a:r>
              <a:rPr lang="en-ZA" sz="3600" b="1" dirty="0" err="1" smtClean="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rPr>
              <a:t>Opsomming</a:t>
            </a:r>
            <a:endParaRPr lang="en-ZA" sz="3600" b="1" i="1" dirty="0">
              <a:ln w="18000">
                <a:solidFill>
                  <a:srgbClr val="542A00"/>
                </a:solidFill>
                <a:prstDash val="solid"/>
                <a:miter lim="800000"/>
              </a:ln>
              <a:solidFill>
                <a:srgbClr val="663300"/>
              </a:solidFill>
              <a:effectLst>
                <a:outerShdw blurRad="25500" dist="23000" dir="7020000" algn="tl">
                  <a:srgbClr val="000000">
                    <a:alpha val="50000"/>
                  </a:srgbClr>
                </a:outerShdw>
              </a:effectLst>
              <a:latin typeface="Arial Black" pitchFamily="34" charset="0"/>
            </a:endParaRPr>
          </a:p>
        </p:txBody>
      </p:sp>
      <p:pic>
        <p:nvPicPr>
          <p:cNvPr id="27650" name="Picture 2" descr="http://bereanbiblestudygroup.com/wp-content/gallery/study_aids/cuatro-bestias-de-daniel-panorama.jpg">
            <a:hlinkClick r:id="rId2"/>
          </p:cNvPr>
          <p:cNvPicPr>
            <a:picLocks noChangeAspect="1" noChangeArrowheads="1"/>
          </p:cNvPicPr>
          <p:nvPr/>
        </p:nvPicPr>
        <p:blipFill>
          <a:blip r:embed="rId3"/>
          <a:srcRect/>
          <a:stretch>
            <a:fillRect/>
          </a:stretch>
        </p:blipFill>
        <p:spPr bwMode="auto">
          <a:xfrm>
            <a:off x="4211960" y="908720"/>
            <a:ext cx="4860358" cy="2435689"/>
          </a:xfrm>
          <a:prstGeom prst="rect">
            <a:avLst/>
          </a:prstGeom>
          <a:noFill/>
          <a:effectLst>
            <a:innerShdw blurRad="114300">
              <a:prstClr val="black"/>
            </a:innerShdw>
          </a:effectLst>
        </p:spPr>
      </p:pic>
      <p:pic>
        <p:nvPicPr>
          <p:cNvPr id="27652" name="Picture 4" descr="http://beforeitsnews.com/contributor/upload/311696/images/Daniel-8.jpg">
            <a:hlinkClick r:id="rId4"/>
          </p:cNvPr>
          <p:cNvPicPr>
            <a:picLocks noChangeAspect="1" noChangeArrowheads="1"/>
          </p:cNvPicPr>
          <p:nvPr/>
        </p:nvPicPr>
        <p:blipFill>
          <a:blip r:embed="rId5"/>
          <a:srcRect/>
          <a:stretch>
            <a:fillRect/>
          </a:stretch>
        </p:blipFill>
        <p:spPr bwMode="auto">
          <a:xfrm>
            <a:off x="4139952" y="4222755"/>
            <a:ext cx="4191025" cy="2518613"/>
          </a:xfrm>
          <a:prstGeom prst="rect">
            <a:avLst/>
          </a:prstGeom>
          <a:noFill/>
          <a:effectLst>
            <a:innerShdw blurRad="114300">
              <a:prstClr val="black"/>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7650"/>
                                        </p:tgtEl>
                                        <p:attrNameLst>
                                          <p:attrName>style.visibility</p:attrName>
                                        </p:attrNameLst>
                                      </p:cBhvr>
                                      <p:to>
                                        <p:strVal val="visible"/>
                                      </p:to>
                                    </p:set>
                                    <p:animEffect transition="in" filter="fade">
                                      <p:cBhvr>
                                        <p:cTn id="9" dur="2000"/>
                                        <p:tgtEl>
                                          <p:spTgt spid="2765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8" end="8"/>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27652"/>
                                        </p:tgtEl>
                                        <p:attrNameLst>
                                          <p:attrName>style.visibility</p:attrName>
                                        </p:attrNameLst>
                                      </p:cBhvr>
                                      <p:to>
                                        <p:strVal val="visible"/>
                                      </p:to>
                                    </p:set>
                                    <p:animEffect transition="in" filter="fade">
                                      <p:cBhvr>
                                        <p:cTn id="16" dur="20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524</TotalTime>
  <Words>858</Words>
  <Application>Microsoft Office PowerPoint</Application>
  <PresentationFormat>On-screen Show (4:3)</PresentationFormat>
  <Paragraphs>142</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vanzyl.j</dc:creator>
  <cp:lastModifiedBy>vanzyl.j</cp:lastModifiedBy>
  <cp:revision>73</cp:revision>
  <dcterms:created xsi:type="dcterms:W3CDTF">2014-05-14T07:25:47Z</dcterms:created>
  <dcterms:modified xsi:type="dcterms:W3CDTF">2014-05-15T13:55:04Z</dcterms:modified>
</cp:coreProperties>
</file>